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729" r:id="rId2"/>
    <p:sldId id="3861" r:id="rId3"/>
    <p:sldId id="1969" r:id="rId4"/>
    <p:sldId id="1013" r:id="rId5"/>
    <p:sldId id="1014" r:id="rId6"/>
    <p:sldId id="3918" r:id="rId7"/>
    <p:sldId id="1027" r:id="rId8"/>
    <p:sldId id="1028" r:id="rId9"/>
    <p:sldId id="1031" r:id="rId10"/>
    <p:sldId id="310" r:id="rId11"/>
    <p:sldId id="313" r:id="rId12"/>
    <p:sldId id="1989" r:id="rId13"/>
    <p:sldId id="1990" r:id="rId14"/>
    <p:sldId id="1994" r:id="rId15"/>
    <p:sldId id="983" r:id="rId16"/>
    <p:sldId id="984" r:id="rId17"/>
    <p:sldId id="3913" r:id="rId18"/>
    <p:sldId id="652" r:id="rId19"/>
    <p:sldId id="1997" r:id="rId20"/>
    <p:sldId id="1998" r:id="rId21"/>
    <p:sldId id="1999" r:id="rId22"/>
    <p:sldId id="656" r:id="rId23"/>
    <p:sldId id="657" r:id="rId24"/>
    <p:sldId id="3862" r:id="rId25"/>
    <p:sldId id="3863" r:id="rId26"/>
    <p:sldId id="660" r:id="rId27"/>
    <p:sldId id="1950" r:id="rId28"/>
    <p:sldId id="3912" r:id="rId2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2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3050"/>
            <a:ext cx="9784080" cy="86995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31520" y="2438400"/>
            <a:ext cx="466344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760720" y="2438400"/>
            <a:ext cx="466344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31520" y="1752600"/>
            <a:ext cx="466344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760720" y="1752600"/>
            <a:ext cx="466344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7315200" y="6248401"/>
            <a:ext cx="32004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5089E9-DE4F-4101-86F2-A16A82B47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Inheritance (09)</a:t>
            </a:r>
          </a:p>
        </p:txBody>
      </p:sp>
    </p:spTree>
    <p:extLst>
      <p:ext uri="{BB962C8B-B14F-4D97-AF65-F5344CB8AC3E}">
        <p14:creationId xmlns:p14="http://schemas.microsoft.com/office/powerpoint/2010/main" val="146483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oogle-styleguide.googlecode.com/svn/trunk/cppguide.xml#Default_Argument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766BED-FFFD-47F7-9DA4-989F2F981B6C}"/>
              </a:ext>
            </a:extLst>
          </p:cNvPr>
          <p:cNvSpPr txBox="1"/>
          <p:nvPr/>
        </p:nvSpPr>
        <p:spPr>
          <a:xfrm>
            <a:off x="276226" y="121639"/>
            <a:ext cx="4800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Inheritance, 3.1-2 (09)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Lab 02 - SNAP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38200"/>
            <a:ext cx="39814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1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S.N.A.P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Class design is type design - defining effective classes can be challenging.</a:t>
            </a:r>
          </a:p>
          <a:p>
            <a:pPr lvl="1"/>
            <a:r>
              <a:rPr lang="en-US" dirty="0"/>
              <a:t>Organize related data into structures (structs or classes).</a:t>
            </a:r>
          </a:p>
          <a:p>
            <a:pPr lvl="1"/>
            <a:r>
              <a:rPr lang="en-US" dirty="0"/>
              <a:t>Make a member function only if access to internals of a class is needed.</a:t>
            </a:r>
          </a:p>
          <a:p>
            <a:pPr lvl="1"/>
            <a:r>
              <a:rPr lang="en-US" dirty="0"/>
              <a:t>Minimize exposure of class members by making public for the general use, protected for derived classes and the remaining members should be private.</a:t>
            </a:r>
          </a:p>
          <a:p>
            <a:r>
              <a:rPr lang="en-US" dirty="0"/>
              <a:t>For the SNAP lab you are to design classes for a school database with has-a and is-a relationships that have natural syntax, intuitive semantics, and efficient memory allocation.</a:t>
            </a:r>
          </a:p>
          <a:p>
            <a:pPr lvl="1"/>
            <a:r>
              <a:rPr lang="en-US" dirty="0"/>
              <a:t>The class objects are populated from parsed input strings.</a:t>
            </a:r>
          </a:p>
          <a:p>
            <a:pPr lvl="1"/>
            <a:r>
              <a:rPr lang="en-US" dirty="0"/>
              <a:t>Use object inheritance, polymorphism, and function and operator overloading where needed.</a:t>
            </a:r>
          </a:p>
          <a:p>
            <a:pPr lvl="1"/>
            <a:r>
              <a:rPr lang="en-US" dirty="0"/>
              <a:t>All member data and internal functions are private.</a:t>
            </a:r>
          </a:p>
          <a:p>
            <a:pPr lvl="1"/>
            <a:r>
              <a:rPr lang="en-US" dirty="0"/>
              <a:t>All classes have a "</a:t>
            </a:r>
            <a:r>
              <a:rPr lang="en-US" dirty="0" err="1"/>
              <a:t>toString</a:t>
            </a:r>
            <a:r>
              <a:rPr lang="en-US" dirty="0"/>
              <a:t>" method with friends for the insertion ("&lt;&lt;") operator.</a:t>
            </a:r>
          </a:p>
          <a:p>
            <a:r>
              <a:rPr lang="en-US" dirty="0"/>
              <a:t>Use UML diagrams to describe your implementation.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8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SNAP Input/Output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761" y="1295401"/>
            <a:ext cx="77961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Input Strings: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snap(12345,Charlie Brown,Manager,555-1234).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snap(67890,Lucy,Right Field,555-5678).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csg</a:t>
            </a:r>
            <a:r>
              <a:rPr lang="en-US" sz="1200" dirty="0">
                <a:latin typeface="Consolas" panose="020B0609020204030204" pitchFamily="49" charset="0"/>
              </a:rPr>
              <a:t>(CS101,12345,A).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csg</a:t>
            </a:r>
            <a:r>
              <a:rPr lang="en-US" sz="1200" dirty="0">
                <a:latin typeface="Consolas" panose="020B0609020204030204" pitchFamily="49" charset="0"/>
              </a:rPr>
              <a:t>(CS101,67890,B).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**Error: </a:t>
            </a:r>
            <a:r>
              <a:rPr lang="en-US" sz="1200" dirty="0" err="1">
                <a:latin typeface="Consolas" panose="020B0609020204030204" pitchFamily="49" charset="0"/>
              </a:rPr>
              <a:t>csgs</a:t>
            </a:r>
            <a:r>
              <a:rPr lang="en-US" sz="1200" dirty="0">
                <a:latin typeface="Consolas" panose="020B0609020204030204" pitchFamily="49" charset="0"/>
              </a:rPr>
              <a:t>(CS101,67890,B).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cdh</a:t>
            </a:r>
            <a:r>
              <a:rPr lang="en-US" sz="1200" dirty="0">
                <a:latin typeface="Consolas" panose="020B0609020204030204" pitchFamily="49" charset="0"/>
              </a:rPr>
              <a:t>(CS101,M,9AM).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cdh</a:t>
            </a:r>
            <a:r>
              <a:rPr lang="en-US" sz="1200" dirty="0">
                <a:latin typeface="Consolas" panose="020B0609020204030204" pitchFamily="49" charset="0"/>
              </a:rPr>
              <a:t>(CS101,W,9AM).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cr</a:t>
            </a:r>
            <a:r>
              <a:rPr lang="en-US" sz="1200" dirty="0">
                <a:latin typeface="Consolas" panose="020B0609020204030204" pitchFamily="49" charset="0"/>
              </a:rPr>
              <a:t>(CS101,1170 TMCB).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Vectors: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snap(12345,Charlie Brown,Manager,555-1234)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snap(67890,Lucy,Right Field,555-5678)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csg</a:t>
            </a:r>
            <a:r>
              <a:rPr lang="en-US" sz="1200" dirty="0">
                <a:latin typeface="Consolas" panose="020B0609020204030204" pitchFamily="49" charset="0"/>
              </a:rPr>
              <a:t>(CS101,12345,A)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csg</a:t>
            </a:r>
            <a:r>
              <a:rPr lang="en-US" sz="1200" dirty="0">
                <a:latin typeface="Consolas" panose="020B0609020204030204" pitchFamily="49" charset="0"/>
              </a:rPr>
              <a:t>(CS101,67890,B)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cdh</a:t>
            </a:r>
            <a:r>
              <a:rPr lang="en-US" sz="1200" dirty="0">
                <a:latin typeface="Consolas" panose="020B0609020204030204" pitchFamily="49" charset="0"/>
              </a:rPr>
              <a:t>(CS101,M,9AM)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cdh</a:t>
            </a:r>
            <a:r>
              <a:rPr lang="en-US" sz="1200" dirty="0">
                <a:latin typeface="Consolas" panose="020B0609020204030204" pitchFamily="49" charset="0"/>
              </a:rPr>
              <a:t>(CS101,W,9AM)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cr</a:t>
            </a:r>
            <a:r>
              <a:rPr lang="en-US" sz="1200" dirty="0">
                <a:latin typeface="Consolas" panose="020B0609020204030204" pitchFamily="49" charset="0"/>
              </a:rPr>
              <a:t>(CS101,1170 TMCB)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Course Grades: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CS101,Charlie </a:t>
            </a:r>
            <a:r>
              <a:rPr lang="en-US" sz="1200" dirty="0" err="1">
                <a:latin typeface="Consolas" panose="020B0609020204030204" pitchFamily="49" charset="0"/>
              </a:rPr>
              <a:t>Brown,A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CS101,Lucy,B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Student Schedules: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Charlie Brown, 12345, Manager, 555-1234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CS101 MW 9AM, 1170 TMCB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Lucy, 67890, Right Field, 555-5678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CS101 MW 9AM, 1170 TMCB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42000" y="1297490"/>
            <a:ext cx="3821113" cy="468341"/>
          </a:xfrm>
          <a:prstGeom prst="wedgeRoundRectCallout">
            <a:avLst>
              <a:gd name="adj1" fmla="val -66582"/>
              <a:gd name="adj2" fmla="val 185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/>
              <a:t>s</a:t>
            </a:r>
            <a:r>
              <a:rPr lang="en-US" dirty="0" err="1"/>
              <a:t>tudentId</a:t>
            </a:r>
            <a:r>
              <a:rPr lang="en-US" dirty="0"/>
              <a:t>, </a:t>
            </a:r>
            <a:r>
              <a:rPr lang="en-US" b="1" u="sng" dirty="0"/>
              <a:t>n</a:t>
            </a:r>
            <a:r>
              <a:rPr lang="en-US" dirty="0"/>
              <a:t>ame, </a:t>
            </a:r>
            <a:r>
              <a:rPr lang="en-US" b="1" u="sng" dirty="0"/>
              <a:t>a</a:t>
            </a:r>
            <a:r>
              <a:rPr lang="en-US" dirty="0"/>
              <a:t>ddress, </a:t>
            </a:r>
            <a:r>
              <a:rPr lang="en-US" b="1" u="sng" dirty="0"/>
              <a:t>p</a:t>
            </a:r>
            <a:r>
              <a:rPr lang="en-US" dirty="0"/>
              <a:t>hone #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841999" y="1880081"/>
            <a:ext cx="3820160" cy="501332"/>
          </a:xfrm>
          <a:prstGeom prst="wedgeRoundRectCallout">
            <a:avLst>
              <a:gd name="adj1" fmla="val -114667"/>
              <a:gd name="adj2" fmla="val -294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 err="1"/>
              <a:t>s</a:t>
            </a:r>
            <a:r>
              <a:rPr lang="en-US" dirty="0" err="1"/>
              <a:t>tudentId</a:t>
            </a:r>
            <a:r>
              <a:rPr lang="en-US" dirty="0"/>
              <a:t>, </a:t>
            </a:r>
            <a:r>
              <a:rPr lang="en-US" b="1" u="sng" dirty="0"/>
              <a:t>g</a:t>
            </a:r>
            <a:r>
              <a:rPr lang="en-US" dirty="0"/>
              <a:t>rade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841999" y="3870871"/>
            <a:ext cx="3820160" cy="501332"/>
          </a:xfrm>
          <a:prstGeom prst="wedgeRoundRectCallout">
            <a:avLst>
              <a:gd name="adj1" fmla="val -116565"/>
              <a:gd name="adj2" fmla="val -2371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/>
              <a:t>r</a:t>
            </a:r>
            <a:r>
              <a:rPr lang="en-US" dirty="0"/>
              <a:t>oom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842000" y="2547592"/>
            <a:ext cx="3820161" cy="572791"/>
          </a:xfrm>
          <a:prstGeom prst="wedgeRoundRectCallout">
            <a:avLst>
              <a:gd name="adj1" fmla="val -97261"/>
              <a:gd name="adj2" fmla="val -8074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try/catch to report Input Error</a:t>
            </a:r>
          </a:p>
        </p:txBody>
      </p:sp>
      <p:sp>
        <p:nvSpPr>
          <p:cNvPr id="11" name="Rounded Rectangular Callout 7">
            <a:extLst>
              <a:ext uri="{FF2B5EF4-FFF2-40B4-BE49-F238E27FC236}">
                <a16:creationId xmlns:a16="http://schemas.microsoft.com/office/drawing/2014/main" id="{A99922DA-72E6-4912-AA2E-1E48BE6C1EDA}"/>
              </a:ext>
            </a:extLst>
          </p:cNvPr>
          <p:cNvSpPr/>
          <p:nvPr/>
        </p:nvSpPr>
        <p:spPr>
          <a:xfrm>
            <a:off x="5835821" y="4581433"/>
            <a:ext cx="3820160" cy="764018"/>
          </a:xfrm>
          <a:prstGeom prst="wedgeRoundRectCallout">
            <a:avLst>
              <a:gd name="adj1" fmla="val -118892"/>
              <a:gd name="adj2" fmla="val -1303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snap, </a:t>
            </a:r>
            <a:r>
              <a:rPr lang="en-US" dirty="0" err="1"/>
              <a:t>csg</a:t>
            </a:r>
            <a:r>
              <a:rPr lang="en-US" dirty="0"/>
              <a:t>, </a:t>
            </a:r>
            <a:r>
              <a:rPr lang="en-US" dirty="0" err="1"/>
              <a:t>cdh</a:t>
            </a:r>
            <a:r>
              <a:rPr lang="en-US" dirty="0"/>
              <a:t>, and </a:t>
            </a:r>
            <a:r>
              <a:rPr lang="en-US" dirty="0" err="1"/>
              <a:t>cr</a:t>
            </a:r>
            <a:r>
              <a:rPr lang="en-US" dirty="0"/>
              <a:t>  objects stored in vectors</a:t>
            </a:r>
          </a:p>
        </p:txBody>
      </p:sp>
      <p:sp>
        <p:nvSpPr>
          <p:cNvPr id="12" name="Rounded Rectangular Callout 7">
            <a:extLst>
              <a:ext uri="{FF2B5EF4-FFF2-40B4-BE49-F238E27FC236}">
                <a16:creationId xmlns:a16="http://schemas.microsoft.com/office/drawing/2014/main" id="{AECF9C94-C193-4763-98BA-1393A687B4B1}"/>
              </a:ext>
            </a:extLst>
          </p:cNvPr>
          <p:cNvSpPr/>
          <p:nvPr/>
        </p:nvSpPr>
        <p:spPr>
          <a:xfrm>
            <a:off x="5876461" y="5500233"/>
            <a:ext cx="3779520" cy="572790"/>
          </a:xfrm>
          <a:prstGeom prst="wedgeRoundRectCallout">
            <a:avLst>
              <a:gd name="adj1" fmla="val -112766"/>
              <a:gd name="adj2" fmla="val -1131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course grades (in snap vector order) for all students.</a:t>
            </a:r>
          </a:p>
        </p:txBody>
      </p:sp>
      <p:sp>
        <p:nvSpPr>
          <p:cNvPr id="13" name="Rounded Rectangular Callout 7">
            <a:extLst>
              <a:ext uri="{FF2B5EF4-FFF2-40B4-BE49-F238E27FC236}">
                <a16:creationId xmlns:a16="http://schemas.microsoft.com/office/drawing/2014/main" id="{C2EDF5AE-655D-437E-845C-241D5AB981DB}"/>
              </a:ext>
            </a:extLst>
          </p:cNvPr>
          <p:cNvSpPr/>
          <p:nvPr/>
        </p:nvSpPr>
        <p:spPr>
          <a:xfrm>
            <a:off x="5835822" y="6227805"/>
            <a:ext cx="3827291" cy="501332"/>
          </a:xfrm>
          <a:prstGeom prst="wedgeRoundRectCallout">
            <a:avLst>
              <a:gd name="adj1" fmla="val -95294"/>
              <a:gd name="adj2" fmla="val -88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all student schedules (in </a:t>
            </a:r>
            <a:r>
              <a:rPr lang="en-US" dirty="0" err="1"/>
              <a:t>csg</a:t>
            </a:r>
            <a:r>
              <a:rPr lang="en-US" dirty="0"/>
              <a:t> vector order.)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841999" y="3237573"/>
            <a:ext cx="3820160" cy="501332"/>
          </a:xfrm>
          <a:prstGeom prst="wedgeRoundRectCallout">
            <a:avLst>
              <a:gd name="adj1" fmla="val -122146"/>
              <a:gd name="adj2" fmla="val -1805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/>
              <a:t>d</a:t>
            </a:r>
            <a:r>
              <a:rPr lang="en-US" dirty="0"/>
              <a:t>ay, </a:t>
            </a:r>
            <a:r>
              <a:rPr lang="en-US" b="1" u="sng" dirty="0"/>
              <a:t>h</a:t>
            </a:r>
            <a:r>
              <a:rPr lang="en-US" dirty="0"/>
              <a:t>our</a:t>
            </a:r>
          </a:p>
        </p:txBody>
      </p:sp>
    </p:spTree>
    <p:extLst>
      <p:ext uri="{BB962C8B-B14F-4D97-AF65-F5344CB8AC3E}">
        <p14:creationId xmlns:p14="http://schemas.microsoft.com/office/powerpoint/2010/main" val="7572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77AFA1-18D1-41F4-A6EF-A7FB4B819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75463"/>
            <a:ext cx="4389120" cy="6168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120C52-50E4-4C2E-95F8-B12EFB7985F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80" y="375463"/>
            <a:ext cx="4389120" cy="6126480"/>
          </a:xfrm>
          <a:prstGeom prst="rect">
            <a:avLst/>
          </a:prstGeom>
        </p:spPr>
      </p:pic>
      <p:sp>
        <p:nvSpPr>
          <p:cNvPr id="13" name="Rounded Rectangular Callout 5">
            <a:extLst>
              <a:ext uri="{FF2B5EF4-FFF2-40B4-BE49-F238E27FC236}">
                <a16:creationId xmlns:a16="http://schemas.microsoft.com/office/drawing/2014/main" id="{15D69301-64E0-4EBC-9756-9BD5DC1DDB20}"/>
              </a:ext>
            </a:extLst>
          </p:cNvPr>
          <p:cNvSpPr/>
          <p:nvPr/>
        </p:nvSpPr>
        <p:spPr>
          <a:xfrm>
            <a:off x="5645944" y="891860"/>
            <a:ext cx="4283392" cy="1346800"/>
          </a:xfrm>
          <a:prstGeom prst="wedgeRoundRectCallout">
            <a:avLst>
              <a:gd name="adj1" fmla="val -87930"/>
              <a:gd name="adj2" fmla="val -194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/>
              <a:t>s</a:t>
            </a:r>
            <a:r>
              <a:rPr lang="en-US" dirty="0" err="1"/>
              <a:t>tudentId</a:t>
            </a:r>
            <a:r>
              <a:rPr lang="en-US" dirty="0"/>
              <a:t>, </a:t>
            </a:r>
            <a:r>
              <a:rPr lang="en-US" b="1" u="sng" dirty="0"/>
              <a:t>n</a:t>
            </a:r>
            <a:r>
              <a:rPr lang="en-US" dirty="0"/>
              <a:t>ame, </a:t>
            </a:r>
            <a:r>
              <a:rPr lang="en-US" b="1" u="sng" dirty="0"/>
              <a:t>a</a:t>
            </a:r>
            <a:r>
              <a:rPr lang="en-US" dirty="0"/>
              <a:t>ddress, </a:t>
            </a:r>
            <a:r>
              <a:rPr lang="en-US" b="1" u="sng" dirty="0"/>
              <a:t>p</a:t>
            </a:r>
            <a:r>
              <a:rPr lang="en-US" dirty="0"/>
              <a:t>hone #</a:t>
            </a:r>
          </a:p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 err="1"/>
              <a:t>s</a:t>
            </a:r>
            <a:r>
              <a:rPr lang="en-US" dirty="0" err="1"/>
              <a:t>tudentId</a:t>
            </a:r>
            <a:r>
              <a:rPr lang="en-US" dirty="0"/>
              <a:t>, </a:t>
            </a:r>
            <a:r>
              <a:rPr lang="en-US" b="1" u="sng" dirty="0"/>
              <a:t>g</a:t>
            </a:r>
            <a:r>
              <a:rPr lang="en-US" dirty="0"/>
              <a:t>rade</a:t>
            </a:r>
          </a:p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/>
              <a:t>d</a:t>
            </a:r>
            <a:r>
              <a:rPr lang="en-US" dirty="0"/>
              <a:t>ay, </a:t>
            </a:r>
            <a:r>
              <a:rPr lang="en-US" b="1" u="sng" dirty="0"/>
              <a:t>h</a:t>
            </a:r>
            <a:r>
              <a:rPr lang="en-US" dirty="0"/>
              <a:t>our</a:t>
            </a:r>
          </a:p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/>
              <a:t>r</a:t>
            </a:r>
            <a:r>
              <a:rPr lang="en-US" dirty="0"/>
              <a:t>oom</a:t>
            </a:r>
          </a:p>
        </p:txBody>
      </p:sp>
      <p:sp>
        <p:nvSpPr>
          <p:cNvPr id="16" name="Rounded Rectangular Callout 9">
            <a:extLst>
              <a:ext uri="{FF2B5EF4-FFF2-40B4-BE49-F238E27FC236}">
                <a16:creationId xmlns:a16="http://schemas.microsoft.com/office/drawing/2014/main" id="{2F7AE6FE-06E3-410C-AFEA-E825DE165083}"/>
              </a:ext>
            </a:extLst>
          </p:cNvPr>
          <p:cNvSpPr/>
          <p:nvPr/>
        </p:nvSpPr>
        <p:spPr>
          <a:xfrm>
            <a:off x="5842000" y="2547592"/>
            <a:ext cx="3820161" cy="572791"/>
          </a:xfrm>
          <a:prstGeom prst="wedgeRoundRectCallout">
            <a:avLst>
              <a:gd name="adj1" fmla="val -119761"/>
              <a:gd name="adj2" fmla="val -19249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try/catch to report Input Error</a:t>
            </a:r>
          </a:p>
        </p:txBody>
      </p:sp>
      <p:sp>
        <p:nvSpPr>
          <p:cNvPr id="17" name="Rounded Rectangular Callout 7">
            <a:extLst>
              <a:ext uri="{FF2B5EF4-FFF2-40B4-BE49-F238E27FC236}">
                <a16:creationId xmlns:a16="http://schemas.microsoft.com/office/drawing/2014/main" id="{753E2CE5-47FF-4D91-B767-F962FC5F451B}"/>
              </a:ext>
            </a:extLst>
          </p:cNvPr>
          <p:cNvSpPr/>
          <p:nvPr/>
        </p:nvSpPr>
        <p:spPr>
          <a:xfrm>
            <a:off x="5835821" y="3886200"/>
            <a:ext cx="3820160" cy="764018"/>
          </a:xfrm>
          <a:prstGeom prst="wedgeRoundRectCallout">
            <a:avLst>
              <a:gd name="adj1" fmla="val -118892"/>
              <a:gd name="adj2" fmla="val -1303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snap, </a:t>
            </a:r>
            <a:r>
              <a:rPr lang="en-US" dirty="0" err="1"/>
              <a:t>csg</a:t>
            </a:r>
            <a:r>
              <a:rPr lang="en-US" dirty="0"/>
              <a:t>, </a:t>
            </a:r>
            <a:r>
              <a:rPr lang="en-US" dirty="0" err="1"/>
              <a:t>cdh</a:t>
            </a:r>
            <a:r>
              <a:rPr lang="en-US" dirty="0"/>
              <a:t>, and </a:t>
            </a:r>
            <a:r>
              <a:rPr lang="en-US" dirty="0" err="1"/>
              <a:t>cr</a:t>
            </a:r>
            <a:r>
              <a:rPr lang="en-US" dirty="0"/>
              <a:t>  objects stored in vectors</a:t>
            </a:r>
          </a:p>
        </p:txBody>
      </p:sp>
      <p:sp>
        <p:nvSpPr>
          <p:cNvPr id="18" name="Rounded Rectangular Callout 7">
            <a:extLst>
              <a:ext uri="{FF2B5EF4-FFF2-40B4-BE49-F238E27FC236}">
                <a16:creationId xmlns:a16="http://schemas.microsoft.com/office/drawing/2014/main" id="{F0F6549E-816C-4960-9E14-E1868864D712}"/>
              </a:ext>
            </a:extLst>
          </p:cNvPr>
          <p:cNvSpPr/>
          <p:nvPr/>
        </p:nvSpPr>
        <p:spPr>
          <a:xfrm>
            <a:off x="5876461" y="4805000"/>
            <a:ext cx="3779520" cy="572790"/>
          </a:xfrm>
          <a:prstGeom prst="wedgeRoundRectCallout">
            <a:avLst>
              <a:gd name="adj1" fmla="val -112766"/>
              <a:gd name="adj2" fmla="val -1131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course grades (in snap vector order) for all students.</a:t>
            </a:r>
          </a:p>
        </p:txBody>
      </p:sp>
      <p:sp>
        <p:nvSpPr>
          <p:cNvPr id="19" name="Rounded Rectangular Callout 7">
            <a:extLst>
              <a:ext uri="{FF2B5EF4-FFF2-40B4-BE49-F238E27FC236}">
                <a16:creationId xmlns:a16="http://schemas.microsoft.com/office/drawing/2014/main" id="{6ED1AF6C-410B-4D4D-B3E3-847E99E3C1AE}"/>
              </a:ext>
            </a:extLst>
          </p:cNvPr>
          <p:cNvSpPr/>
          <p:nvPr/>
        </p:nvSpPr>
        <p:spPr>
          <a:xfrm>
            <a:off x="5835822" y="5532572"/>
            <a:ext cx="3827291" cy="764018"/>
          </a:xfrm>
          <a:prstGeom prst="wedgeRoundRectCallout">
            <a:avLst>
              <a:gd name="adj1" fmla="val -95294"/>
              <a:gd name="adj2" fmla="val -88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all student schedules (in </a:t>
            </a:r>
            <a:r>
              <a:rPr lang="en-US" dirty="0" err="1"/>
              <a:t>csg</a:t>
            </a:r>
            <a:r>
              <a:rPr lang="en-US" dirty="0"/>
              <a:t> vector order.)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B2AFF75-946A-4703-B69C-97D3EECA6B47}"/>
              </a:ext>
            </a:extLst>
          </p:cNvPr>
          <p:cNvSpPr/>
          <p:nvPr/>
        </p:nvSpPr>
        <p:spPr>
          <a:xfrm>
            <a:off x="1295400" y="891860"/>
            <a:ext cx="2514600" cy="1511600"/>
          </a:xfrm>
          <a:prstGeom prst="wedgeRoundRectCallout">
            <a:avLst>
              <a:gd name="adj1" fmla="val 147201"/>
              <a:gd name="adj2" fmla="val -44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tabLst>
                <a:tab pos="457200" algn="l"/>
              </a:tabLst>
            </a:pPr>
            <a:r>
              <a:rPr lang="en-US"/>
              <a:t>vector&lt;Snap&gt; snaps;</a:t>
            </a:r>
          </a:p>
          <a:p>
            <a:pPr>
              <a:tabLst>
                <a:tab pos="457200" algn="l"/>
              </a:tabLst>
            </a:pPr>
            <a:r>
              <a:rPr lang="en-US"/>
              <a:t>vector&lt;Csg&gt; csgs;</a:t>
            </a:r>
          </a:p>
          <a:p>
            <a:pPr>
              <a:tabLst>
                <a:tab pos="457200" algn="l"/>
              </a:tabLst>
            </a:pPr>
            <a:r>
              <a:rPr lang="en-US"/>
              <a:t>vector&lt;Cdh&gt; cdhs;</a:t>
            </a:r>
          </a:p>
          <a:p>
            <a:pPr>
              <a:tabLst>
                <a:tab pos="457200" algn="l"/>
              </a:tabLst>
            </a:pPr>
            <a:r>
              <a:rPr lang="en-US"/>
              <a:t>vector&lt;Cr&gt; crs;</a:t>
            </a:r>
            <a:endParaRPr lang="en-US" dirty="0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CF139A85-18DD-4642-BA83-C65D6262B7DE}"/>
              </a:ext>
            </a:extLst>
          </p:cNvPr>
          <p:cNvSpPr/>
          <p:nvPr/>
        </p:nvSpPr>
        <p:spPr>
          <a:xfrm>
            <a:off x="1057353" y="5714860"/>
            <a:ext cx="4112660" cy="918219"/>
          </a:xfrm>
          <a:prstGeom prst="wedgeRoundRectCallout">
            <a:avLst>
              <a:gd name="adj1" fmla="val 76514"/>
              <a:gd name="adj2" fmla="val -4795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28600" algn="l"/>
              </a:tabLst>
            </a:pPr>
            <a:r>
              <a:rPr lang="en-US" sz="1200" dirty="0"/>
              <a:t>Create pdf or jpg of UML diagram – must be of reasonable size (&lt; ~4M.)  Zip pdf, or jpg in submission folder.  Not required to include friends in UML diagram.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175E78D-090F-4EFF-A17F-D6CA26DF25DB}"/>
              </a:ext>
            </a:extLst>
          </p:cNvPr>
          <p:cNvSpPr/>
          <p:nvPr/>
        </p:nvSpPr>
        <p:spPr>
          <a:xfrm>
            <a:off x="1057354" y="2492392"/>
            <a:ext cx="4255613" cy="3040181"/>
          </a:xfrm>
          <a:prstGeom prst="wedgeRoundRectCallout">
            <a:avLst>
              <a:gd name="adj1" fmla="val 73670"/>
              <a:gd name="adj2" fmla="val -859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string toString() const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{   stringstream out;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out &lt;&lt; "snap(" &lt;&lt; this-&gt;</a:t>
            </a:r>
            <a:r>
              <a:rPr lang="en-US" sz="1000" dirty="0" err="1"/>
              <a:t>studentId</a:t>
            </a:r>
            <a:r>
              <a:rPr lang="en-US" sz="1000" dirty="0"/>
              <a:t>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out &lt;&lt; "," &lt;&lt; this-&gt;studentName;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out &lt;&lt; "," &lt;&lt; this-&gt;</a:t>
            </a:r>
            <a:r>
              <a:rPr lang="en-US" sz="1000" dirty="0" err="1"/>
              <a:t>studentAddress</a:t>
            </a:r>
            <a:r>
              <a:rPr lang="en-US" sz="1000" dirty="0"/>
              <a:t>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out &lt;&lt; "," &lt;&lt; this-&gt;</a:t>
            </a:r>
            <a:r>
              <a:rPr lang="en-US" sz="1000" dirty="0" err="1"/>
              <a:t>studentPhone</a:t>
            </a:r>
            <a:r>
              <a:rPr lang="en-US" sz="1000" dirty="0"/>
              <a:t> &lt;&lt; ")";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return </a:t>
            </a:r>
            <a:r>
              <a:rPr lang="en-US" sz="1000" dirty="0" err="1"/>
              <a:t>out.str</a:t>
            </a:r>
            <a:r>
              <a:rPr lang="en-US" sz="1000" dirty="0"/>
              <a:t>();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}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friend ostream&amp; operator&lt;&lt; (ostream&amp; </a:t>
            </a:r>
            <a:r>
              <a:rPr lang="en-US" sz="1000" dirty="0" err="1"/>
              <a:t>os</a:t>
            </a:r>
            <a:r>
              <a:rPr lang="en-US" sz="1000" dirty="0"/>
              <a:t>, const Snap&amp; snap)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{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</a:t>
            </a:r>
            <a:r>
              <a:rPr lang="en-US" sz="1000" dirty="0" err="1"/>
              <a:t>os</a:t>
            </a:r>
            <a:r>
              <a:rPr lang="en-US" sz="1000" dirty="0"/>
              <a:t> &lt;&lt; </a:t>
            </a:r>
            <a:r>
              <a:rPr lang="en-US" sz="1000" dirty="0" err="1"/>
              <a:t>snap.toString</a:t>
            </a:r>
            <a:r>
              <a:rPr lang="en-US" sz="1000" dirty="0"/>
              <a:t>();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return </a:t>
            </a:r>
            <a:r>
              <a:rPr lang="en-US" sz="1000" dirty="0" err="1"/>
              <a:t>os</a:t>
            </a:r>
            <a:r>
              <a:rPr lang="en-US" sz="1000" dirty="0"/>
              <a:t>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0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150" y="900114"/>
            <a:ext cx="533400" cy="304800"/>
          </a:xfrm>
        </p:spPr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C5BC8-5F28-43E8-93EC-166C51DB15B8}"/>
              </a:ext>
            </a:extLst>
          </p:cNvPr>
          <p:cNvSpPr txBox="1"/>
          <p:nvPr/>
        </p:nvSpPr>
        <p:spPr>
          <a:xfrm>
            <a:off x="4807743" y="1382134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Class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F755E-7D62-4363-B770-926EBD72E622}"/>
              </a:ext>
            </a:extLst>
          </p:cNvPr>
          <p:cNvSpPr txBox="1"/>
          <p:nvPr/>
        </p:nvSpPr>
        <p:spPr>
          <a:xfrm>
            <a:off x="4807744" y="1909875"/>
            <a:ext cx="2050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Data Members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708E3-C47F-478D-8328-EC9C2C911C9D}"/>
              </a:ext>
            </a:extLst>
          </p:cNvPr>
          <p:cNvSpPr txBox="1"/>
          <p:nvPr/>
        </p:nvSpPr>
        <p:spPr>
          <a:xfrm>
            <a:off x="4807744" y="2437615"/>
            <a:ext cx="2050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Class Methods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5D4B8F-E56C-47E5-BD62-2705DD7EF3C7}"/>
              </a:ext>
            </a:extLst>
          </p:cNvPr>
          <p:cNvGrpSpPr/>
          <p:nvPr/>
        </p:nvGrpSpPr>
        <p:grpSpPr>
          <a:xfrm>
            <a:off x="1387975" y="1401587"/>
            <a:ext cx="3383280" cy="2304576"/>
            <a:chOff x="533400" y="3269373"/>
            <a:chExt cx="2199396" cy="17983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61257F-5825-40F0-BD02-6AA5FBE84F50}"/>
                </a:ext>
              </a:extLst>
            </p:cNvPr>
            <p:cNvSpPr txBox="1"/>
            <p:nvPr/>
          </p:nvSpPr>
          <p:spPr>
            <a:xfrm>
              <a:off x="533400" y="3269373"/>
              <a:ext cx="2199396" cy="2881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Vehicle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E9B7A2-81D3-478E-AAB7-40FDAB746879}"/>
                </a:ext>
              </a:extLst>
            </p:cNvPr>
            <p:cNvSpPr txBox="1"/>
            <p:nvPr/>
          </p:nvSpPr>
          <p:spPr>
            <a:xfrm>
              <a:off x="533400" y="3538653"/>
              <a:ext cx="2199396" cy="4563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vid:int</a:t>
              </a:r>
              <a:endParaRPr lang="en-US" sz="16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make:string</a:t>
              </a:r>
              <a:endParaRPr lang="en-US" sz="16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A249D9-2EFE-48F4-B3D6-CBEC08D81690}"/>
                </a:ext>
              </a:extLst>
            </p:cNvPr>
            <p:cNvSpPr txBox="1"/>
            <p:nvPr/>
          </p:nvSpPr>
          <p:spPr>
            <a:xfrm>
              <a:off x="533400" y="3997394"/>
              <a:ext cx="2199396" cy="10702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+Vehicle(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mk:string</a:t>
              </a:r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vid:int</a:t>
              </a:r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+~Vehicle()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getVID</a:t>
              </a:r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():int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getMake</a:t>
              </a:r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():string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+toString():string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118C010-E722-462B-A705-ACFAFD9FA4FA}"/>
              </a:ext>
            </a:extLst>
          </p:cNvPr>
          <p:cNvGrpSpPr/>
          <p:nvPr/>
        </p:nvGrpSpPr>
        <p:grpSpPr>
          <a:xfrm>
            <a:off x="4789606" y="4987725"/>
            <a:ext cx="4537275" cy="1530834"/>
            <a:chOff x="3875205" y="4987725"/>
            <a:chExt cx="4537275" cy="15308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AF0FCD-2A86-472A-B2CF-964FB432DB11}"/>
                </a:ext>
              </a:extLst>
            </p:cNvPr>
            <p:cNvGrpSpPr/>
            <p:nvPr/>
          </p:nvGrpSpPr>
          <p:grpSpPr>
            <a:xfrm>
              <a:off x="3875205" y="5105400"/>
              <a:ext cx="1569720" cy="163319"/>
              <a:chOff x="3688080" y="5332084"/>
              <a:chExt cx="1569720" cy="163319"/>
            </a:xfrm>
          </p:grpSpPr>
          <p:sp>
            <p:nvSpPr>
              <p:cNvPr id="36" name="Diamond 35">
                <a:extLst>
                  <a:ext uri="{FF2B5EF4-FFF2-40B4-BE49-F238E27FC236}">
                    <a16:creationId xmlns:a16="http://schemas.microsoft.com/office/drawing/2014/main" id="{F8DE06A2-C7B0-4E7F-9EBA-8FDA00E839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88080" y="5332084"/>
                <a:ext cx="274320" cy="163319"/>
              </a:xfrm>
              <a:prstGeom prst="diamond">
                <a:avLst/>
              </a:prstGeom>
              <a:solidFill>
                <a:schemeClr val="bg2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0654A78-987C-475B-B861-4302D493B920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 flipV="1">
                <a:off x="3962400" y="5413743"/>
                <a:ext cx="1295400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8105E22-2F89-42FA-A6FB-EE0387A2A19E}"/>
                </a:ext>
              </a:extLst>
            </p:cNvPr>
            <p:cNvGrpSpPr/>
            <p:nvPr/>
          </p:nvGrpSpPr>
          <p:grpSpPr>
            <a:xfrm>
              <a:off x="5029200" y="4987725"/>
              <a:ext cx="3383280" cy="1530834"/>
              <a:chOff x="533399" y="5447244"/>
              <a:chExt cx="2397517" cy="112735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66574B-0408-4ACF-A9E5-D2F8690975D9}"/>
                  </a:ext>
                </a:extLst>
              </p:cNvPr>
              <p:cNvSpPr txBox="1"/>
              <p:nvPr/>
            </p:nvSpPr>
            <p:spPr>
              <a:xfrm>
                <a:off x="533399" y="5447244"/>
                <a:ext cx="2397516" cy="271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Engine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D4792-86CD-4649-8271-CD1D7D107E52}"/>
                  </a:ext>
                </a:extLst>
              </p:cNvPr>
              <p:cNvSpPr txBox="1"/>
              <p:nvPr/>
            </p:nvSpPr>
            <p:spPr>
              <a:xfrm>
                <a:off x="533399" y="5716488"/>
                <a:ext cx="2397516" cy="2493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cylinders:int</a:t>
                </a:r>
                <a:endParaRPr lang="en-US" sz="16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EEDB9-29C6-4A86-8CC5-1731FECD6154}"/>
                  </a:ext>
                </a:extLst>
              </p:cNvPr>
              <p:cNvSpPr txBox="1"/>
              <p:nvPr/>
            </p:nvSpPr>
            <p:spPr>
              <a:xfrm>
                <a:off x="533400" y="5962626"/>
                <a:ext cx="2397516" cy="61197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+Engine(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cyl:int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getCylinders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():int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+toString():string</a:t>
                </a: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9F618B8-7D0F-4D04-832F-6068B5EB9B52}"/>
              </a:ext>
            </a:extLst>
          </p:cNvPr>
          <p:cNvSpPr txBox="1"/>
          <p:nvPr/>
        </p:nvSpPr>
        <p:spPr>
          <a:xfrm>
            <a:off x="6632518" y="1382135"/>
            <a:ext cx="3383281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The data members and functions are listed by visibility, name, and type.</a:t>
            </a:r>
          </a:p>
          <a:p>
            <a:pPr>
              <a:spcBef>
                <a:spcPts val="600"/>
              </a:spcBef>
            </a:pPr>
            <a:r>
              <a:rPr lang="en-US" sz="1600" b="1" u="sng" dirty="0"/>
              <a:t>Visibility</a:t>
            </a:r>
            <a:endParaRPr lang="en-US" sz="1600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'-'</a:t>
            </a:r>
            <a:r>
              <a:rPr lang="en-US" sz="1600" dirty="0"/>
              <a:t> indicates private visibility.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'+' </a:t>
            </a:r>
            <a:r>
              <a:rPr lang="en-US" sz="1600" dirty="0"/>
              <a:t>indicates public visibility.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'#'</a:t>
            </a:r>
            <a:r>
              <a:rPr lang="en-US" sz="1600" dirty="0"/>
              <a:t> indicates protected visibility.</a:t>
            </a:r>
          </a:p>
          <a:p>
            <a:pPr>
              <a:spcBef>
                <a:spcPts val="600"/>
              </a:spcBef>
            </a:pPr>
            <a:r>
              <a:rPr lang="en-US" sz="1600" b="1" u="sng" dirty="0"/>
              <a:t>Type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Data member, function parameter and return types appear after the name.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C28E7E3-B54C-405C-91D0-6AD7A1F97C08}"/>
              </a:ext>
            </a:extLst>
          </p:cNvPr>
          <p:cNvGrpSpPr/>
          <p:nvPr/>
        </p:nvGrpSpPr>
        <p:grpSpPr>
          <a:xfrm>
            <a:off x="1387975" y="3711770"/>
            <a:ext cx="3383280" cy="2974364"/>
            <a:chOff x="473575" y="3711770"/>
            <a:chExt cx="3383280" cy="297436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8365F9-EE7B-4F45-AF31-079F9F897022}"/>
                </a:ext>
              </a:extLst>
            </p:cNvPr>
            <p:cNvGrpSpPr/>
            <p:nvPr/>
          </p:nvGrpSpPr>
          <p:grpSpPr>
            <a:xfrm>
              <a:off x="2076177" y="3711770"/>
              <a:ext cx="193156" cy="1409931"/>
              <a:chOff x="1918363" y="3730194"/>
              <a:chExt cx="193156" cy="140993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F6BA379-7F2A-4BA6-8C92-2BFA0754B6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361352" y="4492424"/>
                <a:ext cx="1295400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EFE46B5E-734A-4B37-B4E8-8B47604E682D}"/>
                  </a:ext>
                </a:extLst>
              </p:cNvPr>
              <p:cNvSpPr/>
              <p:nvPr/>
            </p:nvSpPr>
            <p:spPr>
              <a:xfrm>
                <a:off x="1918363" y="3730194"/>
                <a:ext cx="193156" cy="200236"/>
              </a:xfrm>
              <a:prstGeom prst="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1DA171D-0A17-4770-B814-C1900781A0F9}"/>
                </a:ext>
              </a:extLst>
            </p:cNvPr>
            <p:cNvGrpSpPr/>
            <p:nvPr/>
          </p:nvGrpSpPr>
          <p:grpSpPr>
            <a:xfrm>
              <a:off x="473575" y="4419591"/>
              <a:ext cx="3383280" cy="2266543"/>
              <a:chOff x="533399" y="5447244"/>
              <a:chExt cx="2397517" cy="166915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E4CC48-FAD3-484D-923E-FF0A496F1CA4}"/>
                  </a:ext>
                </a:extLst>
              </p:cNvPr>
              <p:cNvSpPr txBox="1"/>
              <p:nvPr/>
            </p:nvSpPr>
            <p:spPr>
              <a:xfrm>
                <a:off x="533399" y="5447244"/>
                <a:ext cx="2397516" cy="271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Car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A11388-C146-408A-A591-8BEAD005BD76}"/>
                  </a:ext>
                </a:extLst>
              </p:cNvPr>
              <p:cNvSpPr txBox="1"/>
              <p:nvPr/>
            </p:nvSpPr>
            <p:spPr>
              <a:xfrm>
                <a:off x="533399" y="5716488"/>
                <a:ext cx="2397516" cy="43064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model:string</a:t>
                </a:r>
                <a:endParaRPr lang="en-US" sz="16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engine:Engine</a:t>
                </a:r>
                <a:endParaRPr lang="en-US" sz="16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973081A-FD4A-42F4-989B-55F6F1DA089D}"/>
                  </a:ext>
                </a:extLst>
              </p:cNvPr>
              <p:cNvSpPr txBox="1"/>
              <p:nvPr/>
            </p:nvSpPr>
            <p:spPr>
              <a:xfrm>
                <a:off x="533400" y="6141775"/>
                <a:ext cx="2397516" cy="97462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+Car(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mk:string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mdl:string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vid:int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cyl:int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getModel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():string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getEngine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():Engine&amp;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+toString():string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30697D0-2A4B-4887-8025-5F65C21BD831}"/>
              </a:ext>
            </a:extLst>
          </p:cNvPr>
          <p:cNvGrpSpPr/>
          <p:nvPr/>
        </p:nvGrpSpPr>
        <p:grpSpPr>
          <a:xfrm>
            <a:off x="2774815" y="3505200"/>
            <a:ext cx="2833029" cy="829130"/>
            <a:chOff x="1860414" y="3505200"/>
            <a:chExt cx="2833029" cy="82913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EF34EA6-47F5-49FC-A5ED-6DE7E720539D}"/>
                </a:ext>
              </a:extLst>
            </p:cNvPr>
            <p:cNvGrpSpPr/>
            <p:nvPr/>
          </p:nvGrpSpPr>
          <p:grpSpPr>
            <a:xfrm>
              <a:off x="2470014" y="3889789"/>
              <a:ext cx="2223429" cy="444541"/>
              <a:chOff x="381000" y="2974580"/>
              <a:chExt cx="2223429" cy="444541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BD111445-CAEE-45A9-8BC2-211693EAE218}"/>
                  </a:ext>
                </a:extLst>
              </p:cNvPr>
              <p:cNvCxnSpPr>
                <a:cxnSpLocks/>
                <a:stCxn id="43" idx="1"/>
                <a:endCxn id="47" idx="6"/>
              </p:cNvCxnSpPr>
              <p:nvPr/>
            </p:nvCxnSpPr>
            <p:spPr>
              <a:xfrm flipH="1" flipV="1">
                <a:off x="381000" y="2974580"/>
                <a:ext cx="623229" cy="2444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929114-F173-484E-8590-874F5B24B80B}"/>
                  </a:ext>
                </a:extLst>
              </p:cNvPr>
              <p:cNvSpPr txBox="1"/>
              <p:nvPr/>
            </p:nvSpPr>
            <p:spPr>
              <a:xfrm>
                <a:off x="1004229" y="3019011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is-a</a:t>
                </a: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B057B1C-B03B-4EB9-9885-1687ECD2A595}"/>
                </a:ext>
              </a:extLst>
            </p:cNvPr>
            <p:cNvSpPr/>
            <p:nvPr/>
          </p:nvSpPr>
          <p:spPr>
            <a:xfrm>
              <a:off x="1860414" y="3505200"/>
              <a:ext cx="609600" cy="7691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DBD1230-6D57-4AA8-BEE2-15F157515877}"/>
              </a:ext>
            </a:extLst>
          </p:cNvPr>
          <p:cNvGrpSpPr/>
          <p:nvPr/>
        </p:nvGrpSpPr>
        <p:grpSpPr>
          <a:xfrm>
            <a:off x="4621965" y="4371039"/>
            <a:ext cx="2586078" cy="1180396"/>
            <a:chOff x="3707565" y="4371039"/>
            <a:chExt cx="2586078" cy="118039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38E2B99-B7DC-4765-A30B-9CE0F2B49A99}"/>
                </a:ext>
              </a:extLst>
            </p:cNvPr>
            <p:cNvGrpSpPr/>
            <p:nvPr/>
          </p:nvGrpSpPr>
          <p:grpSpPr>
            <a:xfrm>
              <a:off x="4227891" y="4371039"/>
              <a:ext cx="2065752" cy="539518"/>
              <a:chOff x="524290" y="2231982"/>
              <a:chExt cx="2065752" cy="539518"/>
            </a:xfrm>
          </p:grpSpPr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26524E35-728F-47FF-8636-92288ED3166D}"/>
                  </a:ext>
                </a:extLst>
              </p:cNvPr>
              <p:cNvCxnSpPr>
                <a:cxnSpLocks/>
                <a:endCxn id="48" idx="7"/>
              </p:cNvCxnSpPr>
              <p:nvPr/>
            </p:nvCxnSpPr>
            <p:spPr>
              <a:xfrm flipH="1">
                <a:off x="524290" y="2547500"/>
                <a:ext cx="569334" cy="224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CB0E4E3-BDB3-423A-B9C7-645354AE4A65}"/>
                  </a:ext>
                </a:extLst>
              </p:cNvPr>
              <p:cNvSpPr txBox="1"/>
              <p:nvPr/>
            </p:nvSpPr>
            <p:spPr>
              <a:xfrm>
                <a:off x="989842" y="2231982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has-a</a:t>
                </a: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57E4C88-CFD2-4143-B976-270872BA4B84}"/>
                </a:ext>
              </a:extLst>
            </p:cNvPr>
            <p:cNvSpPr/>
            <p:nvPr/>
          </p:nvSpPr>
          <p:spPr>
            <a:xfrm>
              <a:off x="3707565" y="4800600"/>
              <a:ext cx="609600" cy="7508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3D75936-A4BB-481C-98D0-548AD0C0CFB8}"/>
              </a:ext>
            </a:extLst>
          </p:cNvPr>
          <p:cNvGrpSpPr/>
          <p:nvPr/>
        </p:nvGrpSpPr>
        <p:grpSpPr>
          <a:xfrm>
            <a:off x="1610223" y="3611862"/>
            <a:ext cx="1827993" cy="466533"/>
            <a:chOff x="518623" y="2952588"/>
            <a:chExt cx="1827993" cy="466533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0C89651-1F0D-42E7-A962-9E71D910F72C}"/>
                </a:ext>
              </a:extLst>
            </p:cNvPr>
            <p:cNvCxnSpPr>
              <a:cxnSpLocks/>
              <a:stCxn id="52" idx="1"/>
            </p:cNvCxnSpPr>
            <p:nvPr/>
          </p:nvCxnSpPr>
          <p:spPr>
            <a:xfrm flipH="1" flipV="1">
              <a:off x="518623" y="2952588"/>
              <a:ext cx="227793" cy="2664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E095D36-9C04-4AFA-901A-B827004686C5}"/>
                </a:ext>
              </a:extLst>
            </p:cNvPr>
            <p:cNvSpPr txBox="1"/>
            <p:nvPr/>
          </p:nvSpPr>
          <p:spPr>
            <a:xfrm>
              <a:off x="746416" y="3019011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public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6BB7C21-28B6-4FB4-AF68-06D84B1870A1}"/>
              </a:ext>
            </a:extLst>
          </p:cNvPr>
          <p:cNvGrpSpPr/>
          <p:nvPr/>
        </p:nvGrpSpPr>
        <p:grpSpPr>
          <a:xfrm>
            <a:off x="1556421" y="3989591"/>
            <a:ext cx="1871772" cy="884593"/>
            <a:chOff x="474844" y="3065311"/>
            <a:chExt cx="1871772" cy="88459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D5534FA-A4DF-4DD2-A239-4C93133D47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844" y="3355657"/>
              <a:ext cx="312258" cy="5942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29F6E52-C421-4728-A6A2-51F8A902A0AD}"/>
                </a:ext>
              </a:extLst>
            </p:cNvPr>
            <p:cNvSpPr txBox="1"/>
            <p:nvPr/>
          </p:nvSpPr>
          <p:spPr>
            <a:xfrm>
              <a:off x="746416" y="3065311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private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50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Inheritance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3785820"/>
            <a:ext cx="1828800" cy="2146112"/>
            <a:chOff x="533400" y="2514600"/>
            <a:chExt cx="2133600" cy="2146112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SNAP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2820888"/>
              <a:ext cx="2133600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name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address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phone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3645049"/>
              <a:ext cx="2133600" cy="10156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getName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getAddr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getPhone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94468" y="1915272"/>
            <a:ext cx="1896533" cy="1042091"/>
            <a:chOff x="533400" y="5410200"/>
            <a:chExt cx="2133600" cy="1042091"/>
          </a:xfrm>
        </p:grpSpPr>
        <p:sp>
          <p:nvSpPr>
            <p:cNvPr id="20" name="TextBox 19"/>
            <p:cNvSpPr txBox="1"/>
            <p:nvPr/>
          </p:nvSpPr>
          <p:spPr>
            <a:xfrm>
              <a:off x="533400" y="54102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" y="5716488"/>
              <a:ext cx="2133600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400" y="5990626"/>
              <a:ext cx="21336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78200" y="3785820"/>
            <a:ext cx="1828800" cy="1781568"/>
            <a:chOff x="533400" y="2514600"/>
            <a:chExt cx="2133600" cy="1781568"/>
          </a:xfrm>
        </p:grpSpPr>
        <p:sp>
          <p:nvSpPr>
            <p:cNvPr id="26" name="TextBox 25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Csg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400" y="2820888"/>
              <a:ext cx="21336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grade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3465171"/>
              <a:ext cx="2133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getGrade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37200" y="3785820"/>
            <a:ext cx="1828800" cy="1781568"/>
            <a:chOff x="533400" y="2514600"/>
            <a:chExt cx="2133600" cy="1781568"/>
          </a:xfrm>
        </p:grpSpPr>
        <p:sp>
          <p:nvSpPr>
            <p:cNvPr id="30" name="TextBox 29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Cdh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400" y="2820888"/>
              <a:ext cx="21336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day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hour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0" y="3465171"/>
              <a:ext cx="2133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getDay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getHour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96200" y="3785820"/>
            <a:ext cx="1828800" cy="1419102"/>
            <a:chOff x="533400" y="2514600"/>
            <a:chExt cx="2133600" cy="1419102"/>
          </a:xfrm>
        </p:grpSpPr>
        <p:sp>
          <p:nvSpPr>
            <p:cNvPr id="34" name="TextBox 3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3400" y="2820888"/>
              <a:ext cx="21336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room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3400" y="3287371"/>
              <a:ext cx="21336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getRoom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37200" y="1915271"/>
            <a:ext cx="1828800" cy="1043700"/>
            <a:chOff x="533400" y="2514600"/>
            <a:chExt cx="2133600" cy="1043700"/>
          </a:xfrm>
        </p:grpSpPr>
        <p:sp>
          <p:nvSpPr>
            <p:cNvPr id="38" name="TextBox 37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Course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3400" y="2820888"/>
              <a:ext cx="2133600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3400" y="3096635"/>
              <a:ext cx="21336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6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Inheritance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3785820"/>
            <a:ext cx="1828800" cy="2146112"/>
            <a:chOff x="533400" y="2514600"/>
            <a:chExt cx="2133600" cy="2146112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SNAP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2820888"/>
              <a:ext cx="2133600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strike="sngStrike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name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address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phone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3645049"/>
              <a:ext cx="2133600" cy="10156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getName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getAddr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getPhone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94468" y="1915272"/>
            <a:ext cx="1896533" cy="1042091"/>
            <a:chOff x="533400" y="5410200"/>
            <a:chExt cx="2133600" cy="1042091"/>
          </a:xfrm>
        </p:grpSpPr>
        <p:sp>
          <p:nvSpPr>
            <p:cNvPr id="20" name="TextBox 19"/>
            <p:cNvSpPr txBox="1"/>
            <p:nvPr/>
          </p:nvSpPr>
          <p:spPr>
            <a:xfrm>
              <a:off x="533400" y="54102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" y="5716488"/>
              <a:ext cx="2133600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400" y="5990626"/>
              <a:ext cx="21336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 rot="1800000">
            <a:off x="2107753" y="2911100"/>
            <a:ext cx="443967" cy="884002"/>
            <a:chOff x="1733265" y="2957362"/>
            <a:chExt cx="443967" cy="884002"/>
          </a:xfrm>
        </p:grpSpPr>
        <p:cxnSp>
          <p:nvCxnSpPr>
            <p:cNvPr id="41" name="Straight Arrow Connector 40"/>
            <p:cNvCxnSpPr>
              <a:endCxn id="42" idx="3"/>
            </p:cNvCxnSpPr>
            <p:nvPr/>
          </p:nvCxnSpPr>
          <p:spPr>
            <a:xfrm rot="19800000" flipV="1">
              <a:off x="1733265" y="3176196"/>
              <a:ext cx="443967" cy="6651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>
              <a:off x="1905000" y="2957362"/>
              <a:ext cx="152400" cy="152400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78200" y="1915272"/>
            <a:ext cx="3987800" cy="3652117"/>
            <a:chOff x="2463800" y="1915271"/>
            <a:chExt cx="3987800" cy="3652117"/>
          </a:xfrm>
        </p:grpSpPr>
        <p:grpSp>
          <p:nvGrpSpPr>
            <p:cNvPr id="25" name="Group 24"/>
            <p:cNvGrpSpPr/>
            <p:nvPr/>
          </p:nvGrpSpPr>
          <p:grpSpPr>
            <a:xfrm>
              <a:off x="2463800" y="3785820"/>
              <a:ext cx="1828800" cy="1781568"/>
              <a:chOff x="533400" y="2514600"/>
              <a:chExt cx="2133600" cy="178156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33400" y="2514600"/>
                <a:ext cx="2133600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Csg</a:t>
                </a:r>
                <a:endPara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3400" y="2820888"/>
                <a:ext cx="2133600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course</a:t>
                </a:r>
              </a:p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-int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studID</a:t>
                </a:r>
                <a:endPara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grade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3400" y="3465171"/>
                <a:ext cx="213360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getCourse</a:t>
                </a:r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+int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getStudID</a:t>
                </a:r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getGrade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 const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622800" y="1915271"/>
              <a:ext cx="1828800" cy="1043700"/>
              <a:chOff x="533400" y="2514600"/>
              <a:chExt cx="2133600" cy="104370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33400" y="2514600"/>
                <a:ext cx="2133600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Course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3400" y="2820888"/>
                <a:ext cx="2133600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course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3400" y="3096635"/>
                <a:ext cx="2133600" cy="46166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getCourse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 const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rot="2400000">
              <a:off x="4039317" y="2835785"/>
              <a:ext cx="693373" cy="971040"/>
              <a:chOff x="1585788" y="2957362"/>
              <a:chExt cx="693373" cy="971040"/>
            </a:xfrm>
          </p:grpSpPr>
          <p:cxnSp>
            <p:nvCxnSpPr>
              <p:cNvPr id="46" name="Straight Arrow Connector 45"/>
              <p:cNvCxnSpPr>
                <a:endCxn id="47" idx="3"/>
              </p:cNvCxnSpPr>
              <p:nvPr/>
            </p:nvCxnSpPr>
            <p:spPr>
              <a:xfrm rot="19200000" flipV="1">
                <a:off x="1585788" y="3253680"/>
                <a:ext cx="693373" cy="67472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Isosceles Triangle 46"/>
              <p:cNvSpPr/>
              <p:nvPr/>
            </p:nvSpPr>
            <p:spPr>
              <a:xfrm>
                <a:off x="1905000" y="2957362"/>
                <a:ext cx="152400" cy="152400"/>
              </a:xfrm>
              <a:prstGeom prst="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537200" y="2971800"/>
            <a:ext cx="1828800" cy="2595588"/>
            <a:chOff x="4622800" y="2971800"/>
            <a:chExt cx="1828800" cy="2595588"/>
          </a:xfrm>
        </p:grpSpPr>
        <p:grpSp>
          <p:nvGrpSpPr>
            <p:cNvPr id="29" name="Group 28"/>
            <p:cNvGrpSpPr/>
            <p:nvPr/>
          </p:nvGrpSpPr>
          <p:grpSpPr>
            <a:xfrm>
              <a:off x="4622800" y="3785820"/>
              <a:ext cx="1828800" cy="1781568"/>
              <a:chOff x="533400" y="2514600"/>
              <a:chExt cx="2133600" cy="178156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33400" y="2514600"/>
                <a:ext cx="2133600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Cdh</a:t>
                </a:r>
                <a:endPara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3400" y="2820888"/>
                <a:ext cx="2133600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course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day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hour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3400" y="3465171"/>
                <a:ext cx="213360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getCourse</a:t>
                </a:r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getDay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getHour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 const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448300" y="2971800"/>
              <a:ext cx="152400" cy="814020"/>
              <a:chOff x="2578100" y="2998150"/>
              <a:chExt cx="152400" cy="814020"/>
            </a:xfrm>
          </p:grpSpPr>
          <p:cxnSp>
            <p:nvCxnSpPr>
              <p:cNvPr id="49" name="Straight Arrow Connector 48"/>
              <p:cNvCxnSpPr>
                <a:stCxn id="30" idx="0"/>
                <a:endCxn id="50" idx="3"/>
              </p:cNvCxnSpPr>
              <p:nvPr/>
            </p:nvCxnSpPr>
            <p:spPr>
              <a:xfrm flipH="1" flipV="1">
                <a:off x="2654300" y="3150550"/>
                <a:ext cx="12700" cy="66162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Isosceles Triangle 49"/>
              <p:cNvSpPr/>
              <p:nvPr/>
            </p:nvSpPr>
            <p:spPr>
              <a:xfrm>
                <a:off x="2578100" y="2998150"/>
                <a:ext cx="152400" cy="152400"/>
              </a:xfrm>
              <a:prstGeom prst="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 rot="19800000" flipH="1">
            <a:off x="3815629" y="2911099"/>
            <a:ext cx="443967" cy="884002"/>
            <a:chOff x="1733265" y="2957362"/>
            <a:chExt cx="443967" cy="884002"/>
          </a:xfrm>
        </p:grpSpPr>
        <p:cxnSp>
          <p:nvCxnSpPr>
            <p:cNvPr id="55" name="Straight Arrow Connector 54"/>
            <p:cNvCxnSpPr>
              <a:endCxn id="56" idx="3"/>
            </p:cNvCxnSpPr>
            <p:nvPr/>
          </p:nvCxnSpPr>
          <p:spPr>
            <a:xfrm rot="19800000" flipV="1">
              <a:off x="1733265" y="3176196"/>
              <a:ext cx="443967" cy="6651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55"/>
            <p:cNvSpPr/>
            <p:nvPr/>
          </p:nvSpPr>
          <p:spPr>
            <a:xfrm>
              <a:off x="1905000" y="2957362"/>
              <a:ext cx="152400" cy="152400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34046" y="2823120"/>
            <a:ext cx="2290955" cy="2381802"/>
            <a:chOff x="6319645" y="2823120"/>
            <a:chExt cx="2290955" cy="2381802"/>
          </a:xfrm>
        </p:grpSpPr>
        <p:grpSp>
          <p:nvGrpSpPr>
            <p:cNvPr id="33" name="Group 32"/>
            <p:cNvGrpSpPr/>
            <p:nvPr/>
          </p:nvGrpSpPr>
          <p:grpSpPr>
            <a:xfrm>
              <a:off x="6781800" y="3785820"/>
              <a:ext cx="1828800" cy="1419102"/>
              <a:chOff x="533400" y="2514600"/>
              <a:chExt cx="2133600" cy="141910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33400" y="2514600"/>
                <a:ext cx="2133600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Cr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3400" y="2820888"/>
                <a:ext cx="2133600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course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room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33400" y="3287371"/>
                <a:ext cx="2133600" cy="6463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getCourse</a:t>
                </a:r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getRoom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 const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 rot="19200000" flipH="1">
              <a:off x="6319645" y="2823120"/>
              <a:ext cx="693373" cy="971040"/>
              <a:chOff x="1585788" y="2957362"/>
              <a:chExt cx="693373" cy="971040"/>
            </a:xfrm>
          </p:grpSpPr>
          <p:cxnSp>
            <p:nvCxnSpPr>
              <p:cNvPr id="58" name="Straight Arrow Connector 57"/>
              <p:cNvCxnSpPr>
                <a:endCxn id="59" idx="3"/>
              </p:cNvCxnSpPr>
              <p:nvPr/>
            </p:nvCxnSpPr>
            <p:spPr>
              <a:xfrm rot="19200000" flipV="1">
                <a:off x="1585788" y="3253680"/>
                <a:ext cx="693373" cy="67472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Isosceles Triangle 58"/>
              <p:cNvSpPr/>
              <p:nvPr/>
            </p:nvSpPr>
            <p:spPr>
              <a:xfrm>
                <a:off x="1905000" y="2957362"/>
                <a:ext cx="152400" cy="152400"/>
              </a:xfrm>
              <a:prstGeom prst="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6C29B7A-B7C4-4A8D-8926-DE463C3754D6}"/>
              </a:ext>
            </a:extLst>
          </p:cNvPr>
          <p:cNvSpPr txBox="1"/>
          <p:nvPr/>
        </p:nvSpPr>
        <p:spPr>
          <a:xfrm>
            <a:off x="7675966" y="149453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process is known as </a:t>
            </a:r>
            <a:r>
              <a:rPr lang="en-US" sz="1600" b="1" i="1" dirty="0">
                <a:solidFill>
                  <a:srgbClr val="FF0000"/>
                </a:solidFill>
              </a:rPr>
              <a:t>refactoring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and is often used in object-oriented design.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DBC866-A52F-4B7D-A04C-BCCC33B8E5C5}"/>
              </a:ext>
            </a:extLst>
          </p:cNvPr>
          <p:cNvSpPr txBox="1"/>
          <p:nvPr/>
        </p:nvSpPr>
        <p:spPr>
          <a:xfrm>
            <a:off x="1032933" y="6150049"/>
            <a:ext cx="917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Please carefully read and follow the Lab requirements!</a:t>
            </a:r>
          </a:p>
        </p:txBody>
      </p:sp>
    </p:spTree>
    <p:extLst>
      <p:ext uri="{BB962C8B-B14F-4D97-AF65-F5344CB8AC3E}">
        <p14:creationId xmlns:p14="http://schemas.microsoft.com/office/powerpoint/2010/main" val="7959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Inheritance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3785820"/>
            <a:ext cx="1828800" cy="2146112"/>
            <a:chOff x="533400" y="2514600"/>
            <a:chExt cx="2133600" cy="2146112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SNAP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2820888"/>
              <a:ext cx="2133600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strike="sngStrike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name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address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phone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3645049"/>
              <a:ext cx="2133600" cy="10156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getName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getAddr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getPhone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cxnSp>
        <p:nvCxnSpPr>
          <p:cNvPr id="41" name="Straight Arrow Connector 40"/>
          <p:cNvCxnSpPr>
            <a:cxnSpLocks/>
          </p:cNvCxnSpPr>
          <p:nvPr/>
        </p:nvCxnSpPr>
        <p:spPr>
          <a:xfrm flipV="1">
            <a:off x="2104463" y="2832678"/>
            <a:ext cx="2688022" cy="94776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/>
          <p:cNvSpPr/>
          <p:nvPr/>
        </p:nvSpPr>
        <p:spPr>
          <a:xfrm rot="3904997">
            <a:off x="4474695" y="2840212"/>
            <a:ext cx="152400" cy="154590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378200" y="3785821"/>
            <a:ext cx="1828800" cy="1781568"/>
            <a:chOff x="533400" y="2514600"/>
            <a:chExt cx="2133600" cy="1781568"/>
          </a:xfrm>
        </p:grpSpPr>
        <p:sp>
          <p:nvSpPr>
            <p:cNvPr id="26" name="TextBox 25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Csg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400" y="2820888"/>
              <a:ext cx="21336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strike="sngStrike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grade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3465171"/>
              <a:ext cx="2133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getGrade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50080" y="1459913"/>
            <a:ext cx="1828800" cy="1411246"/>
            <a:chOff x="533400" y="2514600"/>
            <a:chExt cx="2133600" cy="1411246"/>
          </a:xfrm>
        </p:grpSpPr>
        <p:sp>
          <p:nvSpPr>
            <p:cNvPr id="38" name="TextBox 37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School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3400" y="2820888"/>
              <a:ext cx="21336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3400" y="3279515"/>
              <a:ext cx="21336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37200" y="3785820"/>
            <a:ext cx="1828800" cy="1781568"/>
            <a:chOff x="533400" y="2514600"/>
            <a:chExt cx="2133600" cy="1781568"/>
          </a:xfrm>
        </p:grpSpPr>
        <p:sp>
          <p:nvSpPr>
            <p:cNvPr id="30" name="TextBox 29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Cdh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400" y="2820888"/>
              <a:ext cx="21336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day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hour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0" y="3465171"/>
              <a:ext cx="2133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getDay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getHour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cxnSp>
        <p:nvCxnSpPr>
          <p:cNvPr id="49" name="Straight Arrow Connector 48"/>
          <p:cNvCxnSpPr>
            <a:cxnSpLocks/>
            <a:stCxn id="30" idx="0"/>
          </p:cNvCxnSpPr>
          <p:nvPr/>
        </p:nvCxnSpPr>
        <p:spPr>
          <a:xfrm flipH="1" flipV="1">
            <a:off x="5779378" y="2881114"/>
            <a:ext cx="672222" cy="90470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/>
          <p:cNvSpPr/>
          <p:nvPr/>
        </p:nvSpPr>
        <p:spPr>
          <a:xfrm rot="19146125">
            <a:off x="5741356" y="2850643"/>
            <a:ext cx="152400" cy="152400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4314307" y="2881114"/>
            <a:ext cx="743724" cy="89932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5"/>
          <p:cNvSpPr/>
          <p:nvPr/>
        </p:nvSpPr>
        <p:spPr>
          <a:xfrm rot="2340612" flipH="1">
            <a:off x="4948522" y="2839171"/>
            <a:ext cx="152400" cy="152400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696201" y="3785820"/>
            <a:ext cx="1828800" cy="1419102"/>
            <a:chOff x="533400" y="2514600"/>
            <a:chExt cx="2133600" cy="1419102"/>
          </a:xfrm>
        </p:grpSpPr>
        <p:sp>
          <p:nvSpPr>
            <p:cNvPr id="34" name="TextBox 3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3400" y="2820888"/>
              <a:ext cx="21336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room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3400" y="3287371"/>
              <a:ext cx="21336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getRoom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cxnSp>
        <p:nvCxnSpPr>
          <p:cNvPr id="58" name="Straight Arrow Connector 57"/>
          <p:cNvCxnSpPr>
            <a:cxnSpLocks/>
            <a:stCxn id="34" idx="0"/>
          </p:cNvCxnSpPr>
          <p:nvPr/>
        </p:nvCxnSpPr>
        <p:spPr>
          <a:xfrm flipH="1" flipV="1">
            <a:off x="6070709" y="2877598"/>
            <a:ext cx="2539892" cy="9082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/>
          <p:cNvSpPr/>
          <p:nvPr/>
        </p:nvSpPr>
        <p:spPr>
          <a:xfrm rot="17659178" flipH="1">
            <a:off x="6095327" y="2827871"/>
            <a:ext cx="152400" cy="152400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29B7A-B7C4-4A8D-8926-DE463C3754D6}"/>
              </a:ext>
            </a:extLst>
          </p:cNvPr>
          <p:cNvSpPr txBox="1"/>
          <p:nvPr/>
        </p:nvSpPr>
        <p:spPr>
          <a:xfrm>
            <a:off x="7675966" y="149453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process is known as </a:t>
            </a:r>
            <a:r>
              <a:rPr lang="en-US" sz="1600" b="1" i="1" dirty="0">
                <a:solidFill>
                  <a:srgbClr val="FF0000"/>
                </a:solidFill>
              </a:rPr>
              <a:t>refactoring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and is often used in object-oriented design.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DBC866-A52F-4B7D-A04C-BCCC33B8E5C5}"/>
              </a:ext>
            </a:extLst>
          </p:cNvPr>
          <p:cNvSpPr txBox="1"/>
          <p:nvPr/>
        </p:nvSpPr>
        <p:spPr>
          <a:xfrm>
            <a:off x="1032933" y="6150049"/>
            <a:ext cx="917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Please carefully read and follow the Lab requirements!</a:t>
            </a:r>
          </a:p>
        </p:txBody>
      </p:sp>
    </p:spTree>
    <p:extLst>
      <p:ext uri="{BB962C8B-B14F-4D97-AF65-F5344CB8AC3E}">
        <p14:creationId xmlns:p14="http://schemas.microsoft.com/office/powerpoint/2010/main" val="9574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3.1 Introduction to Inheritance and Class Hierarchies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462832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3.1 Introduction to Inheritance and Class Hierarchies </a:t>
            </a:r>
          </a:p>
          <a:p>
            <a:pPr algn="ctr"/>
            <a:r>
              <a:rPr lang="en-US" sz="2100" dirty="0"/>
              <a:t>Is-a Versus Has-a Relationships </a:t>
            </a:r>
          </a:p>
          <a:p>
            <a:pPr algn="ctr"/>
            <a:r>
              <a:rPr lang="en-US" sz="2100" dirty="0"/>
              <a:t>A Base Class and a Derived Class</a:t>
            </a:r>
          </a:p>
          <a:p>
            <a:pPr algn="ctr"/>
            <a:r>
              <a:rPr lang="en-US" sz="2100" dirty="0"/>
              <a:t>Initializing Data Fields in a Derived Class</a:t>
            </a:r>
          </a:p>
          <a:p>
            <a:pPr algn="ctr"/>
            <a:r>
              <a:rPr lang="en-US" sz="2100" dirty="0"/>
              <a:t>The No-Parameter Constructor</a:t>
            </a:r>
          </a:p>
          <a:p>
            <a:pPr algn="ctr"/>
            <a:r>
              <a:rPr lang="en-US" sz="2100" dirty="0"/>
              <a:t>Protected Visibility for Base-Class Data Fields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1639132"/>
            <a:ext cx="2328657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94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and Class Hierarchies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Object-Oriented Programming (OOP) enables programmers to reuse previously written code saved as classes.</a:t>
            </a:r>
          </a:p>
          <a:p>
            <a:pPr lvl="1"/>
            <a:r>
              <a:rPr lang="en-US" sz="1800" dirty="0"/>
              <a:t>Code reuse reduces the time required to code new applications.</a:t>
            </a:r>
          </a:p>
          <a:p>
            <a:pPr lvl="1"/>
            <a:r>
              <a:rPr lang="en-US" sz="1800" dirty="0"/>
              <a:t>Previously written tested and debugged code enables new applications to be more reliable. </a:t>
            </a:r>
          </a:p>
          <a:p>
            <a:r>
              <a:rPr lang="en-US" sz="2000" dirty="0"/>
              <a:t>In OOP, a programmer can create a similar class by extending an existing class, rather than by writing an entirely new class.</a:t>
            </a:r>
          </a:p>
          <a:p>
            <a:pPr lvl="1"/>
            <a:r>
              <a:rPr lang="en-US" sz="1800" dirty="0"/>
              <a:t>The new class (called the derived class or subclass) can have additional data fields and member functions.</a:t>
            </a:r>
          </a:p>
          <a:p>
            <a:pPr lvl="1"/>
            <a:r>
              <a:rPr lang="en-US" sz="1800" dirty="0"/>
              <a:t>The derived class inherits the data fields and member functions of the original class (called the base class or superclass) or multiple parents.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(09)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572493" y="5131119"/>
            <a:ext cx="10047884" cy="167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A </a:t>
            </a:r>
            <a:r>
              <a:rPr lang="en-US" sz="2000" b="1" dirty="0"/>
              <a:t>class hierarchy </a:t>
            </a:r>
            <a:r>
              <a:rPr lang="en-US" sz="2000" dirty="0"/>
              <a:t>represents a set of hierarchically organized concepts.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Base classes typically act as interfaces.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Implementation inheritance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Interface inheritance.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If a base class is used as an </a:t>
            </a:r>
            <a:r>
              <a:rPr lang="en-US" sz="1600" b="1" dirty="0">
                <a:solidFill>
                  <a:srgbClr val="FF0000"/>
                </a:solidFill>
              </a:rPr>
              <a:t>interface</a:t>
            </a:r>
            <a:r>
              <a:rPr lang="en-US" sz="1600" dirty="0"/>
              <a:t>, make it a </a:t>
            </a:r>
            <a:r>
              <a:rPr lang="en-US" sz="1600" b="1" dirty="0">
                <a:solidFill>
                  <a:srgbClr val="FF0000"/>
                </a:solidFill>
              </a:rPr>
              <a:t>pure abstract class</a:t>
            </a:r>
            <a:r>
              <a:rPr lang="en-US" sz="16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B1163C-82E0-4CD6-95A7-45498C64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10" y="1232399"/>
            <a:ext cx="7062290" cy="39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C44988-0D20-45E0-AFC1-ECD52BC33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75" y="1287401"/>
            <a:ext cx="8327433" cy="5522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Quiz #08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33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Is-a Versus Has-a Relationships</a:t>
            </a:r>
          </a:p>
        </p:txBody>
      </p:sp>
      <p:sp>
        <p:nvSpPr>
          <p:cNvPr id="21506" name="Content Placeholder 4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255872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u="sng" dirty="0">
                <a:solidFill>
                  <a:srgbClr val="FF0000"/>
                </a:solidFill>
              </a:rPr>
              <a:t>is-a</a:t>
            </a:r>
            <a:r>
              <a:rPr lang="en-US" dirty="0"/>
              <a:t> relationship between classes means that every instance of one class is also an instance of the other class (but not the other way around).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(09)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572493" y="4191000"/>
            <a:ext cx="10047884" cy="118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</a:t>
            </a:r>
            <a:r>
              <a:rPr lang="en-US" b="1" i="1" u="sng" dirty="0">
                <a:solidFill>
                  <a:srgbClr val="FF0000"/>
                </a:solidFill>
              </a:rPr>
              <a:t>has-a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relationship (composition) between classes means that every instance of one class has one or more instances of the other class.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54894A-EE91-4E2F-B2A1-E8EC23CA4A7A}"/>
              </a:ext>
            </a:extLst>
          </p:cNvPr>
          <p:cNvGrpSpPr/>
          <p:nvPr/>
        </p:nvGrpSpPr>
        <p:grpSpPr>
          <a:xfrm>
            <a:off x="601642" y="5326612"/>
            <a:ext cx="9057713" cy="1378988"/>
            <a:chOff x="453771" y="5174212"/>
            <a:chExt cx="8291184" cy="1378988"/>
          </a:xfrm>
        </p:grpSpPr>
        <p:pic>
          <p:nvPicPr>
            <p:cNvPr id="14" name="Picture 13" descr="A picture containing engine&#10;&#10;Description automatically generated">
              <a:extLst>
                <a:ext uri="{FF2B5EF4-FFF2-40B4-BE49-F238E27FC236}">
                  <a16:creationId xmlns:a16="http://schemas.microsoft.com/office/drawing/2014/main" id="{2A045B12-390E-46AF-AEB0-F4DBD10A9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21868" y="5174212"/>
              <a:ext cx="1323087" cy="1189104"/>
            </a:xfrm>
            <a:prstGeom prst="rect">
              <a:avLst/>
            </a:prstGeom>
          </p:spPr>
        </p:pic>
        <p:sp>
          <p:nvSpPr>
            <p:cNvPr id="10" name="Content Placeholder 4"/>
            <p:cNvSpPr txBox="1">
              <a:spLocks/>
            </p:cNvSpPr>
            <p:nvPr/>
          </p:nvSpPr>
          <p:spPr bwMode="auto">
            <a:xfrm>
              <a:off x="453771" y="5227704"/>
              <a:ext cx="6870583" cy="132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spcBef>
                  <a:spcPts val="600"/>
                </a:spcBef>
              </a:pPr>
              <a:r>
                <a:rPr lang="en-US" dirty="0"/>
                <a:t>For example, a Ford vehicle has-a engine.</a:t>
              </a:r>
            </a:p>
            <a:p>
              <a:pPr lvl="1">
                <a:spcBef>
                  <a:spcPts val="600"/>
                </a:spcBef>
              </a:pPr>
              <a:r>
                <a:rPr lang="en-US" dirty="0"/>
                <a:t>The </a:t>
              </a:r>
              <a:r>
                <a:rPr lang="en-US" i="1" dirty="0"/>
                <a:t>has-a </a:t>
              </a:r>
              <a:r>
                <a:rPr lang="en-US" dirty="0"/>
                <a:t>relationship is represented by declaring in a class a data field whose type is another class.</a:t>
              </a:r>
            </a:p>
            <a:p>
              <a:pPr>
                <a:lnSpc>
                  <a:spcPct val="90000"/>
                </a:lnSpc>
              </a:pPr>
              <a:endParaRPr lang="en-US" dirty="0"/>
            </a:p>
            <a:p>
              <a:pPr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CC15BD-20CD-4A62-9B48-8BBF7553B099}"/>
              </a:ext>
            </a:extLst>
          </p:cNvPr>
          <p:cNvGrpSpPr/>
          <p:nvPr/>
        </p:nvGrpSpPr>
        <p:grpSpPr>
          <a:xfrm>
            <a:off x="572493" y="2362200"/>
            <a:ext cx="9442671" cy="1600200"/>
            <a:chOff x="457200" y="2362200"/>
            <a:chExt cx="8643564" cy="1600200"/>
          </a:xfrm>
        </p:grpSpPr>
        <p:sp>
          <p:nvSpPr>
            <p:cNvPr id="6" name="Content Placeholder 4"/>
            <p:cNvSpPr txBox="1">
              <a:spLocks/>
            </p:cNvSpPr>
            <p:nvPr/>
          </p:nvSpPr>
          <p:spPr bwMode="auto">
            <a:xfrm>
              <a:off x="457200" y="2362200"/>
              <a:ext cx="6705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spcBef>
                  <a:spcPts val="600"/>
                </a:spcBef>
              </a:pPr>
              <a:r>
                <a:rPr lang="en-US" dirty="0"/>
                <a:t>A Ford is a vehicle, but not all vehicles are Fords.</a:t>
              </a:r>
            </a:p>
            <a:p>
              <a:pPr lvl="1">
                <a:spcBef>
                  <a:spcPts val="600"/>
                </a:spcBef>
              </a:pPr>
              <a:r>
                <a:rPr lang="en-US" dirty="0"/>
                <a:t>The Ford class is derived from a Vehicle class.</a:t>
              </a:r>
            </a:p>
            <a:p>
              <a:pPr lvl="1">
                <a:spcBef>
                  <a:spcPts val="600"/>
                </a:spcBef>
              </a:pPr>
              <a:r>
                <a:rPr lang="en-US" dirty="0"/>
                <a:t>The </a:t>
              </a:r>
              <a:r>
                <a:rPr lang="en-US" i="1" dirty="0"/>
                <a:t>is-a </a:t>
              </a:r>
              <a:r>
                <a:rPr lang="en-US" dirty="0"/>
                <a:t>relationship is represented in object oriented programming (OOP) by extending a class.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4FD5249-04DA-4E0D-9F5E-30128238F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599" y="2647884"/>
              <a:ext cx="1843165" cy="1144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0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Is-a Versus Has-a Relationships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can combine is-a and has-a relationships.</a:t>
            </a:r>
          </a:p>
          <a:p>
            <a:pPr lvl="1"/>
            <a:r>
              <a:rPr lang="en-US" dirty="0"/>
              <a:t>A Ford is-a vehicle and has-a engine.</a:t>
            </a:r>
          </a:p>
          <a:p>
            <a:pPr lvl="1"/>
            <a:r>
              <a:rPr lang="en-US" dirty="0"/>
              <a:t>The Ford inherits all the properties of a vehicle.</a:t>
            </a:r>
          </a:p>
          <a:p>
            <a:pPr lvl="2"/>
            <a:r>
              <a:rPr lang="en-US" dirty="0"/>
              <a:t>A vehicle has a VID, so a Ford does too because it is a vehicle.</a:t>
            </a:r>
          </a:p>
          <a:p>
            <a:r>
              <a:rPr lang="en-US" dirty="0"/>
              <a:t>C++ captures both the inheritance (is-a) relationship and the composition (has-a) relationship.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(09)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Line Callout 1 1"/>
          <p:cNvSpPr/>
          <p:nvPr/>
        </p:nvSpPr>
        <p:spPr>
          <a:xfrm>
            <a:off x="6019801" y="3962401"/>
            <a:ext cx="3868909" cy="1079091"/>
          </a:xfrm>
          <a:prstGeom prst="borderCallout1">
            <a:avLst>
              <a:gd name="adj1" fmla="val 49177"/>
              <a:gd name="adj2" fmla="val -330"/>
              <a:gd name="adj3" fmla="val 39930"/>
              <a:gd name="adj4" fmla="val -18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part of the class heading following the colon specifies that </a:t>
            </a:r>
            <a:r>
              <a:rPr lang="en-US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Ford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dirty="0"/>
              <a:t>is a derived class of </a:t>
            </a:r>
            <a:r>
              <a:rPr lang="en-US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Vehicle</a:t>
            </a:r>
            <a:r>
              <a:rPr lang="en-US" sz="16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6019800" y="5715000"/>
            <a:ext cx="3352800" cy="914400"/>
          </a:xfrm>
          <a:prstGeom prst="borderCallout1">
            <a:avLst>
              <a:gd name="adj1" fmla="val 49177"/>
              <a:gd name="adj2" fmla="val -330"/>
              <a:gd name="adj3" fmla="val -31778"/>
              <a:gd name="adj4" fmla="val -59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</a:t>
            </a:r>
            <a:r>
              <a:rPr lang="en-US" b="1" i="1" dirty="0">
                <a:solidFill>
                  <a:srgbClr val="FFFF00"/>
                </a:solidFill>
                <a:latin typeface="Consolas" panose="020B0609020204030204" pitchFamily="49" charset="0"/>
              </a:rPr>
              <a:t>Engine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data field stores information for a </a:t>
            </a:r>
            <a:r>
              <a:rPr lang="en-US" b="1" i="1" dirty="0">
                <a:solidFill>
                  <a:srgbClr val="FFFF00"/>
                </a:solidFill>
                <a:latin typeface="Consolas" panose="020B0609020204030204" pitchFamily="49" charset="0"/>
              </a:rPr>
              <a:t>Ford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object.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00E55-7B90-4135-9F8D-303BD551F7B5}"/>
              </a:ext>
            </a:extLst>
          </p:cNvPr>
          <p:cNvSpPr/>
          <p:nvPr/>
        </p:nvSpPr>
        <p:spPr>
          <a:xfrm>
            <a:off x="1292311" y="4140161"/>
            <a:ext cx="8613689" cy="206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class Ford : public Vehicle</a:t>
            </a:r>
          </a:p>
          <a:p>
            <a:pPr marL="457200">
              <a:lnSpc>
                <a:spcPct val="120000"/>
              </a:lnSpc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57200">
              <a:lnSpc>
                <a:spcPct val="120000"/>
              </a:lnSpc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marL="457200">
              <a:lnSpc>
                <a:spcPct val="120000"/>
              </a:lnSpc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Engine engine;  // Ford automobiles have an engine</a:t>
            </a:r>
          </a:p>
          <a:p>
            <a:pPr marL="457200">
              <a:lnSpc>
                <a:spcPct val="120000"/>
              </a:lnSpc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457200">
              <a:lnSpc>
                <a:spcPct val="120000"/>
              </a:lnSpc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3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Base Class and a Derived Class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90341F-FBE9-465C-84BF-B364B3D69BE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Inheritance (09)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40080" y="1260082"/>
            <a:ext cx="4845040" cy="3239214"/>
            <a:chOff x="-274320" y="1260082"/>
            <a:chExt cx="4845040" cy="3239214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 bwMode="auto">
            <a:xfrm>
              <a:off x="-274320" y="1260082"/>
              <a:ext cx="4845040" cy="186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A computer has a: </a:t>
              </a:r>
            </a:p>
            <a:p>
              <a:pPr lvl="1"/>
              <a:r>
                <a:rPr lang="en-US" dirty="0"/>
                <a:t>manufacturer </a:t>
              </a:r>
            </a:p>
            <a:p>
              <a:pPr lvl="1">
                <a:spcBef>
                  <a:spcPts val="0"/>
                </a:spcBef>
              </a:pPr>
              <a:r>
                <a:rPr lang="en-US" dirty="0"/>
                <a:t>processor</a:t>
              </a:r>
            </a:p>
            <a:p>
              <a:pPr lvl="1">
                <a:spcBef>
                  <a:spcPts val="0"/>
                </a:spcBef>
              </a:pPr>
              <a:r>
                <a:rPr lang="en-US" dirty="0"/>
                <a:t>RAM</a:t>
              </a:r>
            </a:p>
            <a:p>
              <a:pPr lvl="1">
                <a:spcBef>
                  <a:spcPts val="0"/>
                </a:spcBef>
              </a:pPr>
              <a:r>
                <a:rPr lang="en-US" dirty="0"/>
                <a:t>disk </a:t>
              </a:r>
            </a:p>
          </p:txBody>
        </p:sp>
        <p:pic>
          <p:nvPicPr>
            <p:cNvPr id="7" name="Content Placeholder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11594" y="1943665"/>
              <a:ext cx="1292013" cy="2555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35"/>
          <p:cNvGrpSpPr/>
          <p:nvPr/>
        </p:nvGrpSpPr>
        <p:grpSpPr>
          <a:xfrm>
            <a:off x="1447800" y="3232366"/>
            <a:ext cx="2325794" cy="1730613"/>
            <a:chOff x="533400" y="3232365"/>
            <a:chExt cx="2133600" cy="1730613"/>
          </a:xfrm>
        </p:grpSpPr>
        <p:sp>
          <p:nvSpPr>
            <p:cNvPr id="10" name="TextBox 9"/>
            <p:cNvSpPr txBox="1"/>
            <p:nvPr/>
          </p:nvSpPr>
          <p:spPr>
            <a:xfrm>
              <a:off x="533400" y="3232365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Computer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3538653"/>
              <a:ext cx="2133600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manufacturer:string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processor:string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ramSize:int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diskSize:int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" y="4362814"/>
              <a:ext cx="2133600" cy="600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+getRamSize() </a:t>
              </a:r>
              <a:r>
                <a:rPr lang="en-US" sz="11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const:int</a:t>
              </a:r>
              <a:endParaRPr lang="en-US" sz="11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1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+getDiskSize() </a:t>
              </a:r>
              <a:r>
                <a:rPr lang="en-US" sz="11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const:int</a:t>
              </a:r>
              <a:endParaRPr lang="en-US" sz="11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1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</a:t>
              </a:r>
              <a:r>
                <a:rPr lang="en-US" sz="11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const:string</a:t>
              </a:r>
              <a:endParaRPr lang="en-US" sz="11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47800" y="3861129"/>
            <a:ext cx="8305801" cy="2741959"/>
            <a:chOff x="533399" y="3861128"/>
            <a:chExt cx="8305801" cy="2741959"/>
          </a:xfrm>
        </p:grpSpPr>
        <p:grpSp>
          <p:nvGrpSpPr>
            <p:cNvPr id="22" name="Group 21"/>
            <p:cNvGrpSpPr/>
            <p:nvPr/>
          </p:nvGrpSpPr>
          <p:grpSpPr>
            <a:xfrm>
              <a:off x="533399" y="4962978"/>
              <a:ext cx="2325793" cy="1640109"/>
              <a:chOff x="533399" y="4962978"/>
              <a:chExt cx="2325793" cy="164010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33399" y="5410200"/>
                <a:ext cx="2325793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LapTop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3399" y="5716488"/>
                <a:ext cx="2325793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screenSize:int</a:t>
                </a:r>
                <a:endPara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weight:double</a:t>
                </a:r>
                <a:endPara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3400" y="6172200"/>
                <a:ext cx="2325792" cy="43088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+getScreenSize()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const:int</a:t>
                </a:r>
                <a:endParaRPr lang="en-US" sz="11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11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+getWeight()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const:double</a:t>
                </a:r>
                <a:endParaRPr lang="en-US" sz="11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17" name="Straight Arrow Connector 16"/>
              <p:cNvCxnSpPr>
                <a:cxnSpLocks/>
                <a:stCxn id="13" idx="0"/>
                <a:endCxn id="12" idx="2"/>
              </p:cNvCxnSpPr>
              <p:nvPr/>
            </p:nvCxnSpPr>
            <p:spPr>
              <a:xfrm flipV="1">
                <a:off x="1696296" y="4962978"/>
                <a:ext cx="1" cy="44722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Isosceles Triangle 19"/>
              <p:cNvSpPr/>
              <p:nvPr/>
            </p:nvSpPr>
            <p:spPr>
              <a:xfrm>
                <a:off x="1618130" y="4966444"/>
                <a:ext cx="152400" cy="152400"/>
              </a:xfrm>
              <a:prstGeom prst="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Content Placeholder 3"/>
            <p:cNvSpPr txBox="1">
              <a:spLocks/>
            </p:cNvSpPr>
            <p:nvPr/>
          </p:nvSpPr>
          <p:spPr bwMode="auto">
            <a:xfrm>
              <a:off x="4572000" y="3861128"/>
              <a:ext cx="4267200" cy="193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We can define class </a:t>
              </a:r>
              <a:r>
                <a:rPr lang="en-US" b="1" i="1" dirty="0">
                  <a:latin typeface="Consolas" panose="020B0609020204030204" pitchFamily="49" charset="0"/>
                  <a:cs typeface="Consolas" panose="020B0609020204030204" pitchFamily="49" charset="0"/>
                </a:rPr>
                <a:t>LapTop</a:t>
              </a:r>
              <a:r>
                <a:rPr lang="en-US" dirty="0"/>
                <a:t> as a derived class of base class </a:t>
              </a:r>
              <a:r>
                <a:rPr lang="en-US" b="1" i="1" dirty="0">
                  <a:latin typeface="Consolas" panose="020B0609020204030204" pitchFamily="49" charset="0"/>
                  <a:cs typeface="Consolas" panose="020B0609020204030204" pitchFamily="49" charset="0"/>
                </a:rPr>
                <a:t>Computer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.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86400" y="1260083"/>
            <a:ext cx="5486400" cy="2946793"/>
            <a:chOff x="4572000" y="1260082"/>
            <a:chExt cx="4495800" cy="2946793"/>
          </a:xfrm>
        </p:grpSpPr>
        <p:pic>
          <p:nvPicPr>
            <p:cNvPr id="8" name="Content Placeholder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94150" y="2133600"/>
              <a:ext cx="2273650" cy="207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Content Placeholder 2"/>
            <p:cNvSpPr txBox="1">
              <a:spLocks/>
            </p:cNvSpPr>
            <p:nvPr/>
          </p:nvSpPr>
          <p:spPr bwMode="auto">
            <a:xfrm>
              <a:off x="4572000" y="1260082"/>
              <a:ext cx="4114800" cy="260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A laptop computer is a kind of computer, so it has all the properties of a computer plus some additional features: </a:t>
              </a:r>
            </a:p>
            <a:p>
              <a:pPr lvl="1"/>
              <a:r>
                <a:rPr lang="en-US" dirty="0"/>
                <a:t>screen size</a:t>
              </a:r>
            </a:p>
            <a:p>
              <a:pPr lvl="1">
                <a:spcBef>
                  <a:spcPts val="0"/>
                </a:spcBef>
              </a:pPr>
              <a:r>
                <a:rPr lang="en-US" dirty="0"/>
                <a:t>weight</a:t>
              </a:r>
              <a:endParaRPr lang="en-US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38" name="Line Callout 1 37"/>
          <p:cNvSpPr/>
          <p:nvPr/>
        </p:nvSpPr>
        <p:spPr>
          <a:xfrm>
            <a:off x="5029200" y="5370820"/>
            <a:ext cx="3505200" cy="840761"/>
          </a:xfrm>
          <a:prstGeom prst="borderCallout1">
            <a:avLst>
              <a:gd name="adj1" fmla="val 49177"/>
              <a:gd name="adj2" fmla="val -330"/>
              <a:gd name="adj3" fmla="val -27807"/>
              <a:gd name="adj4" fmla="val -68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 lvl="1" algn="ctr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"A LapTop is-a Computer"</a:t>
            </a:r>
          </a:p>
        </p:txBody>
      </p:sp>
    </p:spTree>
    <p:extLst>
      <p:ext uri="{BB962C8B-B14F-4D97-AF65-F5344CB8AC3E}">
        <p14:creationId xmlns:p14="http://schemas.microsoft.com/office/powerpoint/2010/main" val="32982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45745" y="1642035"/>
            <a:ext cx="4663440" cy="494291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#ifndef COMPUTER_H_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#define COMPUTER_H_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#include &lt;string&gt;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class Computer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private: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std::string manufacturer;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std::string processor;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int ramSize;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int diskSize;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Computer(const std::string&amp; man,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const std::string&amp; proc,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int ram, int disk)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manufacturer(man),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processor(proc),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ramSize(ram),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diskSize(disk) {}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int getRamSize() const { return ramSize;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int getDiskSize() const { return diskSize;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std::string </a:t>
            </a:r>
            <a:r>
              <a:rPr lang="en-US" sz="1400" b="1" dirty="0" err="1">
                <a:latin typeface="Consolas" panose="020B0609020204030204" pitchFamily="49" charset="0"/>
              </a:rPr>
              <a:t>toString</a:t>
            </a:r>
            <a:r>
              <a:rPr lang="en-US" sz="1400" b="1" dirty="0">
                <a:latin typeface="Consolas" panose="020B0609020204030204" pitchFamily="49" charset="0"/>
              </a:rPr>
              <a:t>() const;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</a:t>
            </a:r>
            <a:r>
              <a:rPr lang="en-US" sz="1400" b="1" dirty="0" err="1">
                <a:latin typeface="Consolas" panose="020B0609020204030204" pitchFamily="49" charset="0"/>
              </a:rPr>
              <a:t>endif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38752" y="1642035"/>
            <a:ext cx="5619748" cy="3581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#include "</a:t>
            </a:r>
            <a:r>
              <a:rPr lang="en-US" sz="1600" b="1" dirty="0" err="1">
                <a:latin typeface="Consolas" panose="020B0609020204030204" pitchFamily="49" charset="0"/>
              </a:rPr>
              <a:t>computer.h</a:t>
            </a:r>
            <a:r>
              <a:rPr lang="en-US" sz="1600" b="1" dirty="0">
                <a:latin typeface="Consolas" panose="020B06090202040302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#include &lt;</a:t>
            </a:r>
            <a:r>
              <a:rPr lang="en-US" sz="1600" b="1" dirty="0" err="1">
                <a:latin typeface="Consolas" panose="020B0609020204030204" pitchFamily="49" charset="0"/>
              </a:rPr>
              <a:t>sstream</a:t>
            </a:r>
            <a:r>
              <a:rPr lang="en-US" sz="16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using std::</a:t>
            </a:r>
            <a:r>
              <a:rPr lang="en-US" sz="1600" b="1" dirty="0" err="1">
                <a:latin typeface="Consolas" panose="020B0609020204030204" pitchFamily="49" charset="0"/>
              </a:rPr>
              <a:t>ostringstream</a:t>
            </a:r>
            <a:r>
              <a:rPr lang="en-US" sz="1600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using std::string;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using std::endl;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string Computer::</a:t>
            </a:r>
            <a:r>
              <a:rPr lang="en-US" sz="1600" b="1" dirty="0" err="1">
                <a:latin typeface="Consolas" panose="020B0609020204030204" pitchFamily="49" charset="0"/>
              </a:rPr>
              <a:t>toString</a:t>
            </a:r>
            <a:r>
              <a:rPr lang="en-US" sz="1600" b="1" dirty="0">
                <a:latin typeface="Consolas" panose="020B0609020204030204" pitchFamily="49" charset="0"/>
              </a:rPr>
              <a:t>() const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</a:rPr>
              <a:t>ostringstream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sb</a:t>
            </a:r>
            <a:r>
              <a:rPr lang="en-US" sz="1600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</a:rPr>
              <a:t>sb</a:t>
            </a:r>
            <a:r>
              <a:rPr lang="en-US" sz="1600" b="1" dirty="0">
                <a:latin typeface="Consolas" panose="020B0609020204030204" pitchFamily="49" charset="0"/>
              </a:rPr>
              <a:t> &lt;&lt; "Manufacturer: " &lt;&lt; manufacturer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   &lt;&lt; endl &lt;&lt; "CPU: " &lt;&lt; processor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   &lt;&lt; endl &lt;&lt; "RAM: " &lt;&lt; ramSize &lt;&lt; " </a:t>
            </a:r>
            <a:r>
              <a:rPr lang="en-US" sz="1600" b="1" dirty="0" err="1">
                <a:latin typeface="Consolas" panose="020B0609020204030204" pitchFamily="49" charset="0"/>
              </a:rPr>
              <a:t>Mbs</a:t>
            </a:r>
            <a:r>
              <a:rPr lang="en-US" sz="1600" b="1" dirty="0">
                <a:latin typeface="Consolas" panose="020B06090202040302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   &lt;&lt; endl &lt;&lt; "Disk: " &lt;&lt; diskSize &lt;&lt; " </a:t>
            </a:r>
            <a:r>
              <a:rPr lang="en-US" sz="1600" b="1" dirty="0" err="1">
                <a:latin typeface="Consolas" panose="020B0609020204030204" pitchFamily="49" charset="0"/>
              </a:rPr>
              <a:t>Gbs</a:t>
            </a:r>
            <a:r>
              <a:rPr lang="en-US" sz="1600" b="1" dirty="0">
                <a:latin typeface="Consolas" panose="020B0609020204030204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return </a:t>
            </a:r>
            <a:r>
              <a:rPr lang="en-US" sz="1600" b="1" dirty="0" err="1">
                <a:latin typeface="Consolas" panose="020B0609020204030204" pitchFamily="49" charset="0"/>
              </a:rPr>
              <a:t>sb.str</a:t>
            </a:r>
            <a:r>
              <a:rPr lang="en-US" sz="1600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245745" y="1295400"/>
            <a:ext cx="4450080" cy="346635"/>
          </a:xfrm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Computer.h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5089E9-DE4F-4101-86F2-A16A82B4776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Inheritance (09)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3130867" y="1836126"/>
            <a:ext cx="1943101" cy="1024129"/>
          </a:xfrm>
          <a:prstGeom prst="borderCallout1">
            <a:avLst>
              <a:gd name="adj1" fmla="val 49177"/>
              <a:gd name="adj2" fmla="val -330"/>
              <a:gd name="adj3" fmla="val 111403"/>
              <a:gd name="adj4" fmla="val -81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4 private data elements common to all computers.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928516" y="5531646"/>
            <a:ext cx="3810000" cy="1193004"/>
          </a:xfrm>
          <a:prstGeom prst="borderCallout1">
            <a:avLst>
              <a:gd name="adj1" fmla="val 54589"/>
              <a:gd name="adj2" fmla="val 335"/>
              <a:gd name="adj3" fmla="val 29403"/>
              <a:gd name="adj4" fmla="val -29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Small in-line member functions are included in the .h file (&lt;= 10 lines).</a:t>
            </a:r>
          </a:p>
          <a:p>
            <a:pPr>
              <a:defRPr/>
            </a:pPr>
            <a:r>
              <a:rPr lang="en-US" sz="1600" dirty="0"/>
              <a:t>Larger class implementations are often found in a corresponding .</a:t>
            </a:r>
            <a:r>
              <a:rPr lang="en-US" sz="1600" dirty="0" err="1"/>
              <a:t>cpp</a:t>
            </a:r>
            <a:r>
              <a:rPr lang="en-US" sz="1600" dirty="0"/>
              <a:t> file.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 Placeholder 8"/>
          <p:cNvSpPr txBox="1">
            <a:spLocks/>
          </p:cNvSpPr>
          <p:nvPr/>
        </p:nvSpPr>
        <p:spPr bwMode="auto">
          <a:xfrm>
            <a:off x="5284782" y="1295400"/>
            <a:ext cx="5097468" cy="34663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Tx/>
              <a:buNone/>
              <a:defRPr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Computer.cpp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DD3C39-3E0C-4A02-B4BF-4D4DDB685868}"/>
              </a:ext>
            </a:extLst>
          </p:cNvPr>
          <p:cNvSpPr txBox="1">
            <a:spLocks/>
          </p:cNvSpPr>
          <p:nvPr/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dirty="0"/>
              <a:t>Computer Class</a:t>
            </a:r>
          </a:p>
        </p:txBody>
      </p:sp>
    </p:spTree>
    <p:extLst>
      <p:ext uri="{BB962C8B-B14F-4D97-AF65-F5344CB8AC3E}">
        <p14:creationId xmlns:p14="http://schemas.microsoft.com/office/powerpoint/2010/main" val="27879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45745" y="1642035"/>
            <a:ext cx="4888230" cy="494291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#ifndef LAP_TOP_H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#define LAP_TOP_H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#include &lt;string&gt;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#include &lt;sstream&gt;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#include "</a:t>
            </a:r>
            <a:r>
              <a:rPr lang="en-US" sz="1400" b="1" dirty="0" err="1">
                <a:latin typeface="Consolas" panose="020B0609020204030204" pitchFamily="49" charset="0"/>
              </a:rPr>
              <a:t>computer.h</a:t>
            </a:r>
            <a:r>
              <a:rPr lang="en-US" sz="1400" b="1" dirty="0">
                <a:latin typeface="Consolas" panose="020B06090202040302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using std::string;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using std::ostringstream;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class LapTop : public Computer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private: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int screenSize;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double weight;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LapTop(const string&amp; m,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const string&amp; p,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int r, int d, int s, double w)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Computer(m, p, r, d),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screenSize(s), weight(w) {}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int getScreenSize() const { return screenSize;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double getWeight() const { return weight;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#endif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245745" y="1295400"/>
            <a:ext cx="4450080" cy="346635"/>
          </a:xfrm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LapTop.h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5089E9-DE4F-4101-86F2-A16A82B4776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Inheritance (09)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DD3C39-3E0C-4A02-B4BF-4D4DDB685868}"/>
              </a:ext>
            </a:extLst>
          </p:cNvPr>
          <p:cNvSpPr txBox="1">
            <a:spLocks/>
          </p:cNvSpPr>
          <p:nvPr/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dirty="0"/>
              <a:t>Class LapTop</a:t>
            </a:r>
          </a:p>
        </p:txBody>
      </p:sp>
      <p:sp>
        <p:nvSpPr>
          <p:cNvPr id="13" name="Line Callout 1 9">
            <a:extLst>
              <a:ext uri="{FF2B5EF4-FFF2-40B4-BE49-F238E27FC236}">
                <a16:creationId xmlns:a16="http://schemas.microsoft.com/office/drawing/2014/main" id="{2B7185FE-0728-4429-8D87-0FA98C9CA6BD}"/>
              </a:ext>
            </a:extLst>
          </p:cNvPr>
          <p:cNvSpPr/>
          <p:nvPr/>
        </p:nvSpPr>
        <p:spPr>
          <a:xfrm>
            <a:off x="5982195" y="1708150"/>
            <a:ext cx="4495800" cy="1066800"/>
          </a:xfrm>
          <a:prstGeom prst="borderCallout1">
            <a:avLst>
              <a:gd name="adj1" fmla="val 49177"/>
              <a:gd name="adj2" fmla="val -330"/>
              <a:gd name="adj3" fmla="val 162334"/>
              <a:gd name="adj4" fmla="val -56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Class </a:t>
            </a:r>
            <a:r>
              <a:rPr lang="en-US" sz="16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LapTop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is derived from class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Computer</a:t>
            </a:r>
            <a:r>
              <a:rPr lang="en-US" dirty="0"/>
              <a:t> and publicly inherits </a:t>
            </a:r>
            <a:r>
              <a:rPr lang="en-US" sz="16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Computer</a:t>
            </a:r>
            <a:r>
              <a:rPr lang="en-US" dirty="0"/>
              <a:t>'s data members and member functions.</a:t>
            </a:r>
          </a:p>
        </p:txBody>
      </p:sp>
      <p:sp>
        <p:nvSpPr>
          <p:cNvPr id="14" name="Line Callout 1 12">
            <a:extLst>
              <a:ext uri="{FF2B5EF4-FFF2-40B4-BE49-F238E27FC236}">
                <a16:creationId xmlns:a16="http://schemas.microsoft.com/office/drawing/2014/main" id="{DA08890F-3FF8-459A-9A14-1AE26879F866}"/>
              </a:ext>
            </a:extLst>
          </p:cNvPr>
          <p:cNvSpPr/>
          <p:nvPr/>
        </p:nvSpPr>
        <p:spPr>
          <a:xfrm>
            <a:off x="5486400" y="4642646"/>
            <a:ext cx="4991595" cy="1942304"/>
          </a:xfrm>
          <a:prstGeom prst="borderCallout1">
            <a:avLst>
              <a:gd name="adj1" fmla="val 49177"/>
              <a:gd name="adj2" fmla="val -330"/>
              <a:gd name="adj3" fmla="val 41644"/>
              <a:gd name="adj4" fmla="val -48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constructor for class </a:t>
            </a:r>
            <a:r>
              <a:rPr lang="en-US" sz="16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LapTop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dirty="0"/>
              <a:t>must begin by initializing the four data fields inherited from class </a:t>
            </a:r>
            <a:r>
              <a:rPr lang="en-US" sz="16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Computer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Because those data fields are private to the base class, C++ requires that they be initialized by a base class constructor.</a:t>
            </a:r>
          </a:p>
        </p:txBody>
      </p:sp>
      <p:sp>
        <p:nvSpPr>
          <p:cNvPr id="15" name="Line Callout 1 13">
            <a:extLst>
              <a:ext uri="{FF2B5EF4-FFF2-40B4-BE49-F238E27FC236}">
                <a16:creationId xmlns:a16="http://schemas.microsoft.com/office/drawing/2014/main" id="{F46A66AA-48CD-402A-AD25-CAC6207AF432}"/>
              </a:ext>
            </a:extLst>
          </p:cNvPr>
          <p:cNvSpPr/>
          <p:nvPr/>
        </p:nvSpPr>
        <p:spPr>
          <a:xfrm>
            <a:off x="5943600" y="3079750"/>
            <a:ext cx="4534395" cy="1219200"/>
          </a:xfrm>
          <a:prstGeom prst="borderCallout1">
            <a:avLst>
              <a:gd name="adj1" fmla="val 49177"/>
              <a:gd name="adj2" fmla="val -330"/>
              <a:gd name="adj3" fmla="val 175925"/>
              <a:gd name="adj4" fmla="val -40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In the definition of a constructor of a class, </a:t>
            </a:r>
            <a:r>
              <a:rPr lang="en-US" b="1" i="1" dirty="0">
                <a:solidFill>
                  <a:srgbClr val="FFC000"/>
                </a:solidFill>
              </a:rPr>
              <a:t>member initializer list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dirty="0"/>
              <a:t>specifies the initializers for direct and virtual base </a:t>
            </a:r>
            <a:r>
              <a:rPr lang="en-US" dirty="0" err="1"/>
              <a:t>subobjects</a:t>
            </a:r>
            <a:r>
              <a:rPr lang="en-US" dirty="0"/>
              <a:t> and non-static data members.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35806" y="1653213"/>
            <a:ext cx="4663440" cy="45483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class Computer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private: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std::string manufacturer;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std::string processor;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int ramSize;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int diskSize;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//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2DCCCDB-9FCC-46AC-86A9-0A0FBBC8BA22}"/>
              </a:ext>
            </a:extLst>
          </p:cNvPr>
          <p:cNvSpPr txBox="1">
            <a:spLocks/>
          </p:cNvSpPr>
          <p:nvPr/>
        </p:nvSpPr>
        <p:spPr bwMode="auto">
          <a:xfrm>
            <a:off x="233246" y="1653209"/>
            <a:ext cx="3810000" cy="319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class Computer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protected: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  std::string manufacturer;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private: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std::string processor;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int ramSize;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int diskSize;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...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38752" y="1653213"/>
            <a:ext cx="5619748" cy="3581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class LapTop : public Computer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private: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//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void </a:t>
            </a:r>
            <a:r>
              <a:rPr lang="en-US" sz="1600" b="1" dirty="0" err="1">
                <a:latin typeface="Consolas" panose="020B0609020204030204" pitchFamily="49" charset="0"/>
              </a:rPr>
              <a:t>setManufacturer</a:t>
            </a:r>
            <a:r>
              <a:rPr lang="en-US" sz="1600" b="1" dirty="0">
                <a:latin typeface="Consolas" panose="020B0609020204030204" pitchFamily="49" charset="0"/>
              </a:rPr>
              <a:t>(std::string m)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   manufacturer = 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//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245745" y="1295400"/>
            <a:ext cx="4450080" cy="346635"/>
          </a:xfrm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Computer.h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5089E9-DE4F-4101-86F2-A16A82B4776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Inheritance (09)</a:t>
            </a:r>
          </a:p>
        </p:txBody>
      </p:sp>
      <p:sp>
        <p:nvSpPr>
          <p:cNvPr id="12" name="Text Placeholder 8"/>
          <p:cNvSpPr txBox="1">
            <a:spLocks/>
          </p:cNvSpPr>
          <p:nvPr/>
        </p:nvSpPr>
        <p:spPr bwMode="auto">
          <a:xfrm>
            <a:off x="5284782" y="1295400"/>
            <a:ext cx="5097468" cy="34663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Tx/>
              <a:buNone/>
              <a:defRPr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LapTop.h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DD3C39-3E0C-4A02-B4BF-4D4DDB685868}"/>
              </a:ext>
            </a:extLst>
          </p:cNvPr>
          <p:cNvSpPr txBox="1">
            <a:spLocks/>
          </p:cNvSpPr>
          <p:nvPr/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dirty="0"/>
              <a:t>Computer Class</a:t>
            </a:r>
          </a:p>
        </p:txBody>
      </p:sp>
      <p:sp>
        <p:nvSpPr>
          <p:cNvPr id="16" name="Line Callout 1 11">
            <a:extLst>
              <a:ext uri="{FF2B5EF4-FFF2-40B4-BE49-F238E27FC236}">
                <a16:creationId xmlns:a16="http://schemas.microsoft.com/office/drawing/2014/main" id="{3849B57F-DAAD-4C59-8348-1290CCAFE50C}"/>
              </a:ext>
            </a:extLst>
          </p:cNvPr>
          <p:cNvSpPr/>
          <p:nvPr/>
        </p:nvSpPr>
        <p:spPr>
          <a:xfrm>
            <a:off x="746637" y="4897753"/>
            <a:ext cx="3781301" cy="1066800"/>
          </a:xfrm>
          <a:prstGeom prst="borderCallout1">
            <a:avLst>
              <a:gd name="adj1" fmla="val 48064"/>
              <a:gd name="adj2" fmla="val 101110"/>
              <a:gd name="adj3" fmla="val -111514"/>
              <a:gd name="adj4" fmla="val 161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en-US" dirty="0"/>
              <a:t>Illegal!! The data fields inherited from class </a:t>
            </a:r>
            <a:r>
              <a:rPr lang="en-US" sz="14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Computer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have private visibility—they can be accessed only within class </a:t>
            </a:r>
            <a:r>
              <a:rPr lang="en-US" sz="14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Computer</a:t>
            </a:r>
            <a:r>
              <a:rPr lang="en-US" dirty="0"/>
              <a:t>.</a:t>
            </a:r>
          </a:p>
        </p:txBody>
      </p:sp>
      <p:sp>
        <p:nvSpPr>
          <p:cNvPr id="17" name="Line Callout 1 12">
            <a:extLst>
              <a:ext uri="{FF2B5EF4-FFF2-40B4-BE49-F238E27FC236}">
                <a16:creationId xmlns:a16="http://schemas.microsoft.com/office/drawing/2014/main" id="{A3C67358-270C-4672-92B1-D950EF4285DB}"/>
              </a:ext>
            </a:extLst>
          </p:cNvPr>
          <p:cNvSpPr/>
          <p:nvPr/>
        </p:nvSpPr>
        <p:spPr>
          <a:xfrm>
            <a:off x="5942865" y="4701639"/>
            <a:ext cx="3781301" cy="1241961"/>
          </a:xfrm>
          <a:prstGeom prst="borderCallout1">
            <a:avLst>
              <a:gd name="adj1" fmla="val 48064"/>
              <a:gd name="adj2" fmla="val -15"/>
              <a:gd name="adj3" fmla="val -154782"/>
              <a:gd name="adj4" fmla="val -65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en-US" dirty="0"/>
              <a:t>C++ provides a less restrictive form of visibility called </a:t>
            </a:r>
            <a:r>
              <a:rPr lang="en-US" i="1" dirty="0">
                <a:solidFill>
                  <a:srgbClr val="FFFF00"/>
                </a:solidFill>
              </a:rPr>
              <a:t>protected visibility </a:t>
            </a:r>
            <a:r>
              <a:rPr lang="en-US" dirty="0"/>
              <a:t>to allow a derived class to directly access data fields declared in its base class</a:t>
            </a:r>
          </a:p>
        </p:txBody>
      </p:sp>
    </p:spTree>
    <p:extLst>
      <p:ext uri="{BB962C8B-B14F-4D97-AF65-F5344CB8AC3E}">
        <p14:creationId xmlns:p14="http://schemas.microsoft.com/office/powerpoint/2010/main" val="384373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Public, Protected, Private Inheritance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1050" y="1367587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A 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x;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protected: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y;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z;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650" y="1298602"/>
            <a:ext cx="495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B : public A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x is public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y is protected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z is not accessible from B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C : protected A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x is protected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y is protected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z is not accessible from C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D : private A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x is private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y is private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z is not accessible from D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065314" y="5638800"/>
            <a:ext cx="3411436" cy="504825"/>
          </a:xfrm>
          <a:prstGeom prst="borderCallout1">
            <a:avLst>
              <a:gd name="adj1" fmla="val 49177"/>
              <a:gd name="adj2" fmla="val 99553"/>
              <a:gd name="adj3" fmla="val -120463"/>
              <a:gd name="adj4" fmla="val 132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'private' is default for classes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65314" y="1685925"/>
            <a:ext cx="4564914" cy="3486150"/>
            <a:chOff x="-974751" y="1771650"/>
            <a:chExt cx="4564914" cy="3486150"/>
          </a:xfrm>
        </p:grpSpPr>
        <p:sp>
          <p:nvSpPr>
            <p:cNvPr id="8" name="Line Callout 1 7"/>
            <p:cNvSpPr/>
            <p:nvPr/>
          </p:nvSpPr>
          <p:spPr>
            <a:xfrm>
              <a:off x="-974751" y="4171950"/>
              <a:ext cx="3694260" cy="1085850"/>
            </a:xfrm>
            <a:prstGeom prst="borderCallout1">
              <a:avLst>
                <a:gd name="adj1" fmla="val 49376"/>
                <a:gd name="adj2" fmla="val 99880"/>
                <a:gd name="adj3" fmla="val 73454"/>
                <a:gd name="adj4" fmla="val 1242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/>
                <a:t>Classes B, C and D all contain the variables x, y and z. It is just question of access.</a:t>
              </a:r>
            </a:p>
          </p:txBody>
        </p:sp>
        <p:cxnSp>
          <p:nvCxnSpPr>
            <p:cNvPr id="10" name="Straight Connector 9"/>
            <p:cNvCxnSpPr>
              <a:cxnSpLocks/>
              <a:stCxn id="8" idx="0"/>
            </p:cNvCxnSpPr>
            <p:nvPr/>
          </p:nvCxnSpPr>
          <p:spPr>
            <a:xfrm flipV="1">
              <a:off x="2719509" y="1771650"/>
              <a:ext cx="870654" cy="29432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  <a:stCxn id="8" idx="0"/>
            </p:cNvCxnSpPr>
            <p:nvPr/>
          </p:nvCxnSpPr>
          <p:spPr>
            <a:xfrm flipV="1">
              <a:off x="2719509" y="3386887"/>
              <a:ext cx="870654" cy="13279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57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No-Parameter Constructor</a:t>
            </a:r>
          </a:p>
        </p:txBody>
      </p:sp>
      <p:sp>
        <p:nvSpPr>
          <p:cNvPr id="3993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the execution of any constructor in a derived class does not invoke a base class constructor, C++ automatically invokes the no-parameter constructor for the base class.</a:t>
            </a:r>
          </a:p>
          <a:p>
            <a:r>
              <a:rPr lang="en-US" dirty="0"/>
              <a:t>C++ does this to initialize the part of the object inherited from the base class before the derived class starts to initialize its part of the object.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(09)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164417"/>
            <a:ext cx="6553200" cy="36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ACDAC0-8AD2-4DB8-843E-30F347CA4C04}"/>
              </a:ext>
            </a:extLst>
          </p:cNvPr>
          <p:cNvSpPr/>
          <p:nvPr/>
        </p:nvSpPr>
        <p:spPr>
          <a:xfrm>
            <a:off x="2743200" y="6019800"/>
            <a:ext cx="5943600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1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F5E02D2-03F6-4AFD-9CE7-35B220AF1920}"/>
              </a:ext>
            </a:extLst>
          </p:cNvPr>
          <p:cNvSpPr txBox="1"/>
          <p:nvPr/>
        </p:nvSpPr>
        <p:spPr>
          <a:xfrm>
            <a:off x="2362200" y="1905000"/>
            <a:ext cx="507721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int add(int x, int y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) { return x + y;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int main()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result1 = add(5);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result2 = add(5, 3);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return 0;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8E1F1-82B0-4669-BA44-9E186D18855E}"/>
              </a:ext>
            </a:extLst>
          </p:cNvPr>
          <p:cNvSpPr txBox="1"/>
          <p:nvPr/>
        </p:nvSpPr>
        <p:spPr>
          <a:xfrm>
            <a:off x="2362200" y="1905000"/>
            <a:ext cx="507721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int add(int x, int y) { return x + y;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int main()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result1 = add(5);      // Error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result2 = add(5, 3);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return 0;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#09: Default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376661"/>
            <a:ext cx="9696450" cy="378023"/>
          </a:xfrm>
        </p:spPr>
        <p:txBody>
          <a:bodyPr/>
          <a:lstStyle/>
          <a:p>
            <a:r>
              <a:rPr lang="en-US" sz="2000" dirty="0"/>
              <a:t>Default function parameters supply values when a user does not.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526027-F6E6-4A59-98A0-5D6BD9AFE23C}"/>
              </a:ext>
            </a:extLst>
          </p:cNvPr>
          <p:cNvSpPr txBox="1">
            <a:spLocks/>
          </p:cNvSpPr>
          <p:nvPr/>
        </p:nvSpPr>
        <p:spPr bwMode="auto">
          <a:xfrm>
            <a:off x="458064" y="4262140"/>
            <a:ext cx="10226239" cy="145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400"/>
              </a:spcAft>
              <a:buClr>
                <a:srgbClr val="00FF00"/>
              </a:buClr>
              <a:buSzPct val="120000"/>
            </a:pPr>
            <a:r>
              <a:rPr lang="en-US" sz="1600" dirty="0"/>
              <a:t>In 99% of cases you don't need half of the function parameters.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SzPct val="120000"/>
            </a:pPr>
            <a:r>
              <a:rPr lang="en-US" sz="1600" dirty="0"/>
              <a:t>With normal functions, default parameters can make code harder to read.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rgbClr val="00FF00"/>
              </a:buClr>
              <a:buSzPct val="120000"/>
            </a:pPr>
            <a:r>
              <a:rPr lang="en-US" sz="1600" dirty="0"/>
              <a:t>When refactoring, default parameters can be used to add functionality without breaking code.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SzPct val="120000"/>
            </a:pPr>
            <a:r>
              <a:rPr lang="en-US" sz="1600" dirty="0"/>
              <a:t>Introduces problems reviewing or using code written by others - hidden parameters.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rgbClr val="00FF00"/>
              </a:buClr>
              <a:buSzPct val="120000"/>
            </a:pPr>
            <a:r>
              <a:rPr lang="en-US" sz="1600" dirty="0"/>
              <a:t>Some functions tend to have the same parameter values - default parameters supply those common values and also helps you see the "suggested" value.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5F6626-D7FD-496F-9DA5-79ACF5F2BF1F}"/>
              </a:ext>
            </a:extLst>
          </p:cNvPr>
          <p:cNvSpPr txBox="1">
            <a:spLocks/>
          </p:cNvSpPr>
          <p:nvPr/>
        </p:nvSpPr>
        <p:spPr bwMode="auto">
          <a:xfrm>
            <a:off x="561975" y="3886201"/>
            <a:ext cx="9696450" cy="3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FF00"/>
                </a:solidFill>
              </a:rPr>
              <a:t>Advantages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Disadvantages</a:t>
            </a:r>
            <a:r>
              <a:rPr lang="en-US" sz="2000" dirty="0"/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5CA382-FE04-40E3-9854-B010E5DF0564}"/>
              </a:ext>
            </a:extLst>
          </p:cNvPr>
          <p:cNvSpPr txBox="1">
            <a:spLocks/>
          </p:cNvSpPr>
          <p:nvPr/>
        </p:nvSpPr>
        <p:spPr bwMode="auto">
          <a:xfrm>
            <a:off x="561975" y="6243862"/>
            <a:ext cx="9696450" cy="46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**NOTE: </a:t>
            </a:r>
            <a:r>
              <a:rPr lang="en-US" sz="2000" dirty="0" err="1">
                <a:hlinkClick r:id="rId2"/>
              </a:rPr>
              <a:t>google's</a:t>
            </a:r>
            <a:r>
              <a:rPr lang="en-US" sz="2000" dirty="0">
                <a:hlinkClick r:id="rId2"/>
              </a:rPr>
              <a:t> coding style</a:t>
            </a:r>
            <a:r>
              <a:rPr lang="en-US" sz="2000" dirty="0"/>
              <a:t> suggests avoiding them.</a:t>
            </a:r>
          </a:p>
        </p:txBody>
      </p:sp>
    </p:spTree>
    <p:extLst>
      <p:ext uri="{BB962C8B-B14F-4D97-AF65-F5344CB8AC3E}">
        <p14:creationId xmlns:p14="http://schemas.microsoft.com/office/powerpoint/2010/main" val="28194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 build="p"/>
      <p:bldP spid="8" grpId="0" build="p" bldLvl="2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2.6, pgs. 170-179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2.6 Efficiency of Algorithms </a:t>
            </a:r>
          </a:p>
          <a:p>
            <a:pPr algn="ctr"/>
            <a:r>
              <a:rPr lang="en-US" sz="2000" dirty="0"/>
              <a:t>Big-O Notation</a:t>
            </a:r>
          </a:p>
          <a:p>
            <a:pPr algn="ctr"/>
            <a:r>
              <a:rPr lang="en-US" sz="2000" dirty="0"/>
              <a:t>Comparing Performance</a:t>
            </a:r>
          </a:p>
          <a:p>
            <a:pPr algn="ctr"/>
            <a:r>
              <a:rPr lang="en-US" sz="2000" dirty="0"/>
              <a:t>Algorithms with Exponential and Factorial Growth Rates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09800"/>
            <a:ext cx="29146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7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2" y="1233489"/>
            <a:ext cx="10241812" cy="5360852"/>
          </a:xfrm>
        </p:spPr>
        <p:txBody>
          <a:bodyPr/>
          <a:lstStyle/>
          <a:p>
            <a:pPr>
              <a:defRPr/>
            </a:pPr>
            <a:r>
              <a:rPr lang="en-US" dirty="0"/>
              <a:t>Getting a precise measure of the performance of an algorithm is difficult.</a:t>
            </a:r>
          </a:p>
          <a:p>
            <a:pPr lvl="1">
              <a:defRPr/>
            </a:pPr>
            <a:r>
              <a:rPr lang="en-US" dirty="0"/>
              <a:t>We use the </a:t>
            </a:r>
            <a:r>
              <a:rPr lang="en-US" b="1" i="1" u="sng" dirty="0">
                <a:solidFill>
                  <a:srgbClr val="FF0000"/>
                </a:solidFill>
              </a:rPr>
              <a:t>approximate effect of a change in the number of data items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/>
              <a:t>In this way we can see how an algorithm's execution time increases with respect to </a:t>
            </a:r>
            <a:r>
              <a:rPr lang="en-US" i="1" dirty="0"/>
              <a:t>n</a:t>
            </a:r>
            <a:r>
              <a:rPr lang="en-US" dirty="0"/>
              <a:t>, so we can compare two algorithms by examining their </a:t>
            </a:r>
            <a:r>
              <a:rPr lang="en-US" b="1" i="1" u="sng" dirty="0">
                <a:solidFill>
                  <a:srgbClr val="FF0000"/>
                </a:solidFill>
              </a:rPr>
              <a:t>growth rate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/>
              <a:t>Even though computers are getting faster with larger memories, algorithm growth rates can be so large that no computer can solve the problem above a certain size.</a:t>
            </a:r>
          </a:p>
          <a:p>
            <a:pPr>
              <a:defRPr/>
            </a:pPr>
            <a:r>
              <a:rPr lang="en-US" dirty="0"/>
              <a:t>Understanding how the execution time (and memory requirements) of an algorithm grows as a function of increasing input size gives programmers a tool for comparing various algorithms and determining how they will perform.</a:t>
            </a:r>
          </a:p>
          <a:p>
            <a:pPr lvl="1">
              <a:defRPr/>
            </a:pPr>
            <a:r>
              <a:rPr lang="en-US" dirty="0"/>
              <a:t>If the execution time stays the same regardless of the number of inputs, then the growth rate is </a:t>
            </a:r>
            <a:r>
              <a:rPr lang="en-US" b="1" dirty="0">
                <a:solidFill>
                  <a:srgbClr val="FF0000"/>
                </a:solidFill>
              </a:rPr>
              <a:t>constant</a:t>
            </a:r>
            <a:r>
              <a:rPr lang="en-US" dirty="0"/>
              <a:t> or of </a:t>
            </a:r>
            <a:r>
              <a:rPr lang="en-US" b="1" dirty="0">
                <a:solidFill>
                  <a:srgbClr val="FF0000"/>
                </a:solidFill>
              </a:rPr>
              <a:t>order 1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/>
              <a:t>If the execution time approximately doubles when the number of inputs doubles, then the algorithm grows at a </a:t>
            </a:r>
            <a:r>
              <a:rPr lang="en-US" b="1" dirty="0">
                <a:solidFill>
                  <a:srgbClr val="FF0000"/>
                </a:solidFill>
              </a:rPr>
              <a:t>linear rate </a:t>
            </a:r>
            <a:r>
              <a:rPr lang="en-US" dirty="0"/>
              <a:t>or a growth rate of </a:t>
            </a:r>
            <a:r>
              <a:rPr lang="en-US" b="1" dirty="0">
                <a:solidFill>
                  <a:srgbClr val="FF0000"/>
                </a:solidFill>
              </a:rPr>
              <a:t>order 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i="1" dirty="0"/>
              <a:t>.</a:t>
            </a:r>
            <a:endParaRPr lang="en-US" dirty="0"/>
          </a:p>
          <a:p>
            <a:pPr lvl="1">
              <a:defRPr/>
            </a:pPr>
            <a:r>
              <a:rPr lang="en-US" dirty="0"/>
              <a:t>If the execution time approximately quadruples when the number of inputs is doubled, then the algorithm grows at a </a:t>
            </a:r>
            <a:r>
              <a:rPr lang="en-US" b="1" dirty="0">
                <a:solidFill>
                  <a:srgbClr val="FF0000"/>
                </a:solidFill>
              </a:rPr>
              <a:t>quadratic rate </a:t>
            </a:r>
            <a:r>
              <a:rPr lang="en-US" dirty="0"/>
              <a:t>or at a growth rate of </a:t>
            </a:r>
            <a:r>
              <a:rPr lang="en-US" b="1" dirty="0">
                <a:solidFill>
                  <a:srgbClr val="FF0000"/>
                </a:solidFill>
              </a:rPr>
              <a:t>order of 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aseline="30000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 Correctness (08)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1858-2755-4873-9421-8EDE855B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 Notation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C1924-5E18-4E3C-A271-CCE429D8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 Correctness (08)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BCA54-F35E-49A6-87CB-C55A9B25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F0D0C5-ABA1-40AC-891E-692D66F4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40" y="1343025"/>
            <a:ext cx="5978444" cy="54387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9A89ED-E0AD-40CF-943D-E0DC67093D0B}"/>
              </a:ext>
            </a:extLst>
          </p:cNvPr>
          <p:cNvSpPr txBox="1">
            <a:spLocks/>
          </p:cNvSpPr>
          <p:nvPr/>
        </p:nvSpPr>
        <p:spPr bwMode="auto">
          <a:xfrm>
            <a:off x="329184" y="1343025"/>
            <a:ext cx="4572000" cy="534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200" dirty="0"/>
              <a:t>Computer scientists use the symbol </a:t>
            </a:r>
            <a:r>
              <a:rPr lang="en-US" sz="2200" b="1" i="1" dirty="0"/>
              <a:t>O</a:t>
            </a:r>
            <a:r>
              <a:rPr lang="en-US" sz="2200" b="1" dirty="0"/>
              <a:t> </a:t>
            </a:r>
            <a:r>
              <a:rPr lang="en-US" sz="2200" dirty="0"/>
              <a:t>as an abbreviation for “</a:t>
            </a:r>
            <a:r>
              <a:rPr lang="en-US" sz="2200" b="1" dirty="0">
                <a:solidFill>
                  <a:srgbClr val="FF0000"/>
                </a:solidFill>
              </a:rPr>
              <a:t>order of magnitude</a:t>
            </a:r>
            <a:r>
              <a:rPr lang="en-US" sz="2200" dirty="0"/>
              <a:t>” and is called </a:t>
            </a:r>
            <a:r>
              <a:rPr lang="en-US" sz="2200" b="1" i="1" dirty="0">
                <a:solidFill>
                  <a:srgbClr val="FF0000"/>
                </a:solidFill>
              </a:rPr>
              <a:t>big-O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i="1" dirty="0">
                <a:solidFill>
                  <a:srgbClr val="FF0000"/>
                </a:solidFill>
              </a:rPr>
              <a:t>notation</a:t>
            </a:r>
            <a:r>
              <a:rPr lang="en-US" sz="2200" i="1" dirty="0"/>
              <a:t>.</a:t>
            </a:r>
            <a:r>
              <a:rPr lang="en-US" sz="2200" dirty="0"/>
              <a:t> </a:t>
            </a:r>
          </a:p>
          <a:p>
            <a:pPr lvl="1">
              <a:spcBef>
                <a:spcPts val="600"/>
              </a:spcBef>
              <a:defRPr/>
            </a:pP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1</a:t>
            </a:r>
            <a:r>
              <a:rPr lang="en-US" dirty="0"/>
              <a:t>) represents constant time</a:t>
            </a:r>
          </a:p>
          <a:p>
            <a:pPr lvl="1">
              <a:spcBef>
                <a:spcPts val="600"/>
              </a:spcBef>
              <a:defRPr/>
            </a:pP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represents linear time</a:t>
            </a:r>
          </a:p>
          <a:p>
            <a:pPr lvl="1">
              <a:spcBef>
                <a:spcPts val="600"/>
              </a:spcBef>
              <a:defRPr/>
            </a:pP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 </a:t>
            </a:r>
            <a:r>
              <a:rPr lang="en-US" i="1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) represents quadratic time</a:t>
            </a:r>
          </a:p>
          <a:p>
            <a:pPr lvl="1">
              <a:spcBef>
                <a:spcPts val="600"/>
              </a:spcBef>
              <a:defRPr/>
            </a:pP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 also represents quadratic time</a:t>
            </a:r>
          </a:p>
          <a:p>
            <a:pPr lvl="1">
              <a:spcBef>
                <a:spcPts val="600"/>
              </a:spcBef>
              <a:defRPr/>
            </a:pP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log n) represents logarithmic time</a:t>
            </a:r>
          </a:p>
        </p:txBody>
      </p:sp>
    </p:spTree>
    <p:extLst>
      <p:ext uri="{BB962C8B-B14F-4D97-AF65-F5344CB8AC3E}">
        <p14:creationId xmlns:p14="http://schemas.microsoft.com/office/powerpoint/2010/main" val="403850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simple way to determine the big-</a:t>
            </a:r>
            <a:r>
              <a:rPr lang="en-US" b="1" i="1" dirty="0"/>
              <a:t>O</a:t>
            </a:r>
            <a:r>
              <a:rPr lang="en-US" b="1" dirty="0"/>
              <a:t> </a:t>
            </a:r>
            <a:r>
              <a:rPr lang="en-US" dirty="0"/>
              <a:t>of an algorithm or program is to look at any loops and to see whether the loops are nested. </a:t>
            </a:r>
          </a:p>
          <a:p>
            <a:pPr lvl="1"/>
            <a:r>
              <a:rPr lang="en-US" dirty="0"/>
              <a:t>a single loop is </a:t>
            </a: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nested loop is </a:t>
            </a: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nested loop in a nested loop is </a:t>
            </a: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), and so on</a:t>
            </a:r>
          </a:p>
          <a:p>
            <a:r>
              <a:rPr lang="en-US" dirty="0"/>
              <a:t>The growth rate of f(</a:t>
            </a:r>
            <a:r>
              <a:rPr lang="en-US" i="1" dirty="0"/>
              <a:t>n</a:t>
            </a:r>
            <a:r>
              <a:rPr lang="en-US" dirty="0"/>
              <a:t>) will be determined by the fastest growing term, which is the one with the largest exponent.</a:t>
            </a:r>
          </a:p>
          <a:p>
            <a:pPr lvl="1"/>
            <a:r>
              <a:rPr lang="en-US" dirty="0"/>
              <a:t>In general, it is safe to ignore all constants and to drop the lower-order terms when determining the order of magnitude.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 Correctness (08)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A7768C-73FA-4F66-B9EA-FBB2CE1410F6}"/>
              </a:ext>
            </a:extLst>
          </p:cNvPr>
          <p:cNvSpPr txBox="1">
            <a:spLocks/>
          </p:cNvSpPr>
          <p:nvPr/>
        </p:nvSpPr>
        <p:spPr bwMode="auto">
          <a:xfrm>
            <a:off x="564505" y="4553712"/>
            <a:ext cx="9878934" cy="256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Basic Rules:</a:t>
            </a:r>
          </a:p>
          <a:p>
            <a:pPr marL="823913" lvl="1" indent="-457200">
              <a:buSzPct val="100000"/>
              <a:buFont typeface="+mj-lt"/>
              <a:buAutoNum type="arabicPeriod"/>
            </a:pPr>
            <a:r>
              <a:rPr lang="en-US" dirty="0"/>
              <a:t>Nested loops are multiplied together.</a:t>
            </a:r>
          </a:p>
          <a:p>
            <a:pPr marL="823913" lvl="1" indent="-457200"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en-US" dirty="0"/>
              <a:t>Sequential loops are added.</a:t>
            </a:r>
          </a:p>
          <a:p>
            <a:pPr marL="823913" lvl="1" indent="-457200"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en-US" dirty="0"/>
              <a:t>Only the largest term is kept, all others are dropped.</a:t>
            </a:r>
          </a:p>
          <a:p>
            <a:pPr marL="823913" lvl="1" indent="-457200"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en-US" dirty="0"/>
              <a:t>Constants are dropped.</a:t>
            </a:r>
          </a:p>
          <a:p>
            <a:pPr marL="823913" lvl="1" indent="-457200"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en-US" dirty="0"/>
              <a:t>Conditional checks are constant (i.e., 1).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</a:t>
            </a:r>
            <a:r>
              <a:rPr lang="en-US" i="1" dirty="0"/>
              <a:t>O</a:t>
            </a:r>
            <a:r>
              <a:rPr lang="en-US" dirty="0"/>
              <a:t> Example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 Correctness (08)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8368" y="1219201"/>
            <a:ext cx="4645152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void T(int n)</a:t>
            </a:r>
          </a:p>
          <a:p>
            <a:r>
              <a:rPr lang="en-US" b="1" dirty="0"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for(int i = 0; i &lt; n; ++i)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for(int j = 0; j &lt; n; ++j)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// Simple Statement;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}</a:t>
            </a:r>
          </a:p>
          <a:p>
            <a:r>
              <a:rPr lang="en-US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b="1" dirty="0">
                <a:latin typeface="Consolas" panose="020B0609020204030204" pitchFamily="49" charset="0"/>
              </a:rPr>
              <a:t>   for(int j = 0; j &lt; n; ++j)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// Simple Statement 1;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// Simple Statement 2;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// Simple Statement 3;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b="1" dirty="0">
                <a:latin typeface="Consolas" panose="020B0609020204030204" pitchFamily="49" charset="0"/>
              </a:rPr>
              <a:t>   // Simple Statement 1;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// ...</a:t>
            </a:r>
          </a:p>
          <a:p>
            <a:r>
              <a:rPr lang="en-US" b="1" dirty="0">
                <a:latin typeface="Consolas" panose="020B0609020204030204" pitchFamily="49" charset="0"/>
              </a:rPr>
              <a:t>   // Simple Statement 8;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// Simple Statement 9;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55BFBD-E676-4565-B3F3-15BDE960EDEB}"/>
              </a:ext>
            </a:extLst>
          </p:cNvPr>
          <p:cNvGrpSpPr/>
          <p:nvPr/>
        </p:nvGrpSpPr>
        <p:grpSpPr>
          <a:xfrm>
            <a:off x="4669536" y="1530393"/>
            <a:ext cx="6047232" cy="2139399"/>
            <a:chOff x="4669536" y="1530393"/>
            <a:chExt cx="6047232" cy="2139399"/>
          </a:xfrm>
        </p:grpSpPr>
        <p:sp>
          <p:nvSpPr>
            <p:cNvPr id="7" name="Right Bracket 6">
              <a:extLst>
                <a:ext uri="{FF2B5EF4-FFF2-40B4-BE49-F238E27FC236}">
                  <a16:creationId xmlns:a16="http://schemas.microsoft.com/office/drawing/2014/main" id="{EA92986C-4665-4F35-A2F1-997745565FCF}"/>
                </a:ext>
              </a:extLst>
            </p:cNvPr>
            <p:cNvSpPr/>
            <p:nvPr/>
          </p:nvSpPr>
          <p:spPr>
            <a:xfrm>
              <a:off x="4669536" y="1828800"/>
              <a:ext cx="182880" cy="1840992"/>
            </a:xfrm>
            <a:prstGeom prst="righ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A414EF-4745-4DAF-8FE3-88980093B45C}"/>
                </a:ext>
              </a:extLst>
            </p:cNvPr>
            <p:cNvSpPr/>
            <p:nvPr/>
          </p:nvSpPr>
          <p:spPr>
            <a:xfrm>
              <a:off x="5486400" y="1530393"/>
              <a:ext cx="5230368" cy="1015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dirty="0"/>
                <a:t>The outer loop will execute </a:t>
              </a:r>
              <a:r>
                <a:rPr lang="en-US" sz="1600" i="1" dirty="0"/>
                <a:t>n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/>
                <a:t>times.  The inner loop will execute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r>
                <a:rPr lang="en-US" dirty="0"/>
                <a:t> times for each outer loop iteration. (n</a:t>
              </a:r>
              <a:r>
                <a:rPr lang="en-US" baseline="30000" dirty="0"/>
                <a:t>2</a:t>
              </a:r>
              <a:r>
                <a:rPr lang="en-US" dirty="0"/>
                <a:t>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D547DD-29C5-41C6-A990-ABB9877B7723}"/>
                </a:ext>
              </a:extLst>
            </p:cNvPr>
            <p:cNvCxnSpPr>
              <a:cxnSpLocks/>
              <a:stCxn id="14" idx="1"/>
              <a:endCxn id="7" idx="2"/>
            </p:cNvCxnSpPr>
            <p:nvPr/>
          </p:nvCxnSpPr>
          <p:spPr>
            <a:xfrm flipH="1">
              <a:off x="4852416" y="2038219"/>
              <a:ext cx="633984" cy="7110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0FBCDE-8A1A-4791-8A76-959616DDCF18}"/>
              </a:ext>
            </a:extLst>
          </p:cNvPr>
          <p:cNvGrpSpPr/>
          <p:nvPr/>
        </p:nvGrpSpPr>
        <p:grpSpPr>
          <a:xfrm>
            <a:off x="4669536" y="2606809"/>
            <a:ext cx="6047232" cy="2708903"/>
            <a:chOff x="4669536" y="1279966"/>
            <a:chExt cx="6047232" cy="2708903"/>
          </a:xfrm>
        </p:grpSpPr>
        <p:sp>
          <p:nvSpPr>
            <p:cNvPr id="21" name="Right Bracket 20">
              <a:extLst>
                <a:ext uri="{FF2B5EF4-FFF2-40B4-BE49-F238E27FC236}">
                  <a16:creationId xmlns:a16="http://schemas.microsoft.com/office/drawing/2014/main" id="{A11FA838-060F-428B-9FC1-43C08451C47F}"/>
                </a:ext>
              </a:extLst>
            </p:cNvPr>
            <p:cNvSpPr/>
            <p:nvPr/>
          </p:nvSpPr>
          <p:spPr>
            <a:xfrm>
              <a:off x="4669536" y="2414016"/>
              <a:ext cx="182880" cy="1574853"/>
            </a:xfrm>
            <a:prstGeom prst="righ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BAAECA-5B34-4426-95CB-1A2F30C07757}"/>
                </a:ext>
              </a:extLst>
            </p:cNvPr>
            <p:cNvSpPr/>
            <p:nvPr/>
          </p:nvSpPr>
          <p:spPr>
            <a:xfrm>
              <a:off x="5486400" y="1279966"/>
              <a:ext cx="5230368" cy="7110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dirty="0"/>
                <a:t>The loop will execute 3 Simple Statements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n </a:t>
              </a:r>
              <a:r>
                <a:rPr lang="en-US" dirty="0"/>
                <a:t>times. (3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r>
                <a:rPr lang="en-US" dirty="0"/>
                <a:t>)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962C2-7316-4E76-89A3-A7DA5A5A0FFA}"/>
                </a:ext>
              </a:extLst>
            </p:cNvPr>
            <p:cNvCxnSpPr>
              <a:cxnSpLocks/>
              <a:stCxn id="22" idx="1"/>
              <a:endCxn id="21" idx="2"/>
            </p:cNvCxnSpPr>
            <p:nvPr/>
          </p:nvCxnSpPr>
          <p:spPr>
            <a:xfrm flipH="1">
              <a:off x="4852416" y="1635505"/>
              <a:ext cx="633984" cy="15659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6D21EA-38A4-4AA8-9BDE-6AFE07500B1C}"/>
              </a:ext>
            </a:extLst>
          </p:cNvPr>
          <p:cNvGrpSpPr/>
          <p:nvPr/>
        </p:nvGrpSpPr>
        <p:grpSpPr>
          <a:xfrm>
            <a:off x="4669536" y="3381536"/>
            <a:ext cx="6047232" cy="3269495"/>
            <a:chOff x="4669536" y="1133901"/>
            <a:chExt cx="6047232" cy="3269495"/>
          </a:xfrm>
        </p:grpSpPr>
        <p:sp>
          <p:nvSpPr>
            <p:cNvPr id="28" name="Right Bracket 27">
              <a:extLst>
                <a:ext uri="{FF2B5EF4-FFF2-40B4-BE49-F238E27FC236}">
                  <a16:creationId xmlns:a16="http://schemas.microsoft.com/office/drawing/2014/main" id="{B43D6439-0810-4BA7-830D-6656A1A3A178}"/>
                </a:ext>
              </a:extLst>
            </p:cNvPr>
            <p:cNvSpPr/>
            <p:nvPr/>
          </p:nvSpPr>
          <p:spPr>
            <a:xfrm>
              <a:off x="4669536" y="3139143"/>
              <a:ext cx="182880" cy="1264253"/>
            </a:xfrm>
            <a:prstGeom prst="righ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1514EA4-83B5-4956-A4CF-DFFD3766BE6A}"/>
                </a:ext>
              </a:extLst>
            </p:cNvPr>
            <p:cNvSpPr/>
            <p:nvPr/>
          </p:nvSpPr>
          <p:spPr>
            <a:xfrm>
              <a:off x="5486400" y="1133901"/>
              <a:ext cx="5230368" cy="4404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dirty="0"/>
                <a:t>Finally, 9 Simple Statements are executed. (9)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A0B9B0B-DC80-442E-8D99-C9F45CBA01E4}"/>
                </a:ext>
              </a:extLst>
            </p:cNvPr>
            <p:cNvCxnSpPr>
              <a:cxnSpLocks/>
              <a:stCxn id="29" idx="1"/>
              <a:endCxn id="28" idx="2"/>
            </p:cNvCxnSpPr>
            <p:nvPr/>
          </p:nvCxnSpPr>
          <p:spPr>
            <a:xfrm flipH="1">
              <a:off x="4852416" y="1354103"/>
              <a:ext cx="633984" cy="24171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B2BAF93-D9D1-48AF-A05D-251B691A4ABE}"/>
              </a:ext>
            </a:extLst>
          </p:cNvPr>
          <p:cNvSpPr/>
          <p:nvPr/>
        </p:nvSpPr>
        <p:spPr>
          <a:xfrm>
            <a:off x="5486400" y="3885589"/>
            <a:ext cx="5230368" cy="2803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relationship between processing time and </a:t>
            </a:r>
            <a:r>
              <a:rPr lang="en-US" i="1" dirty="0"/>
              <a:t>n</a:t>
            </a:r>
            <a:r>
              <a:rPr lang="en-US" dirty="0"/>
              <a:t> (the number of Simple Statements processed)  is:</a:t>
            </a:r>
          </a:p>
          <a:p>
            <a:pPr algn="ctr">
              <a:defRPr/>
            </a:pPr>
            <a:endParaRPr lang="en-US" sz="800" dirty="0"/>
          </a:p>
          <a:p>
            <a:pPr algn="ctr">
              <a:defRPr/>
            </a:pPr>
            <a:r>
              <a:rPr lang="en-US" sz="2400" dirty="0"/>
              <a:t>T(</a:t>
            </a:r>
            <a:r>
              <a:rPr lang="en-US" sz="2400" i="1" dirty="0"/>
              <a:t>n</a:t>
            </a:r>
            <a:r>
              <a:rPr lang="en-US" sz="2400" dirty="0"/>
              <a:t>) = 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+ 3</a:t>
            </a:r>
            <a:r>
              <a:rPr lang="en-US" sz="2400" i="1" dirty="0"/>
              <a:t>n</a:t>
            </a:r>
            <a:r>
              <a:rPr lang="en-US" sz="2400" dirty="0"/>
              <a:t> + 9</a:t>
            </a:r>
          </a:p>
          <a:p>
            <a:pPr algn="ctr">
              <a:defRPr/>
            </a:pPr>
            <a:endParaRPr lang="en-US" sz="800" dirty="0"/>
          </a:p>
          <a:p>
            <a:pPr algn="ctr">
              <a:defRPr/>
            </a:pPr>
            <a:r>
              <a:rPr lang="en-US" dirty="0"/>
              <a:t>The growth rate of f(n) will be determined by the fastest growing term, which is the one with the largest exponent.  In the example, an algorithm of </a:t>
            </a:r>
            <a:r>
              <a:rPr lang="en-US" b="1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 + 3n + 9) is more simply expressed as </a:t>
            </a:r>
            <a:r>
              <a:rPr lang="en-US" b="1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pPr algn="ctr"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90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225769-E8BF-41A7-A155-F8F45B8669B2}"/>
              </a:ext>
            </a:extLst>
          </p:cNvPr>
          <p:cNvSpPr txBox="1"/>
          <p:nvPr/>
        </p:nvSpPr>
        <p:spPr>
          <a:xfrm>
            <a:off x="1143000" y="2359232"/>
            <a:ext cx="420624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b="1" dirty="0">
                <a:latin typeface="Consolas" panose="020B0609020204030204" pitchFamily="49" charset="0"/>
              </a:rPr>
              <a:t>// #2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cout &lt;&lt; i &lt;&lt; endl;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50ED9-47D6-473F-9458-C7E236927EAA}"/>
              </a:ext>
            </a:extLst>
          </p:cNvPr>
          <p:cNvSpPr txBox="1"/>
          <p:nvPr/>
        </p:nvSpPr>
        <p:spPr>
          <a:xfrm>
            <a:off x="1143000" y="3436219"/>
            <a:ext cx="420624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b="1" dirty="0">
                <a:latin typeface="Consolas" panose="020B0609020204030204" pitchFamily="49" charset="0"/>
              </a:rPr>
              <a:t>// #3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for (int i = 0; i &lt; n + 1; ++i) 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for (int j = 1; j &lt; n; j *= 2)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   //do swap stuff, constant time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}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6CDB5-AB06-49C1-B396-EAB0A159EAAC}"/>
              </a:ext>
            </a:extLst>
          </p:cNvPr>
          <p:cNvSpPr txBox="1"/>
          <p:nvPr/>
        </p:nvSpPr>
        <p:spPr>
          <a:xfrm>
            <a:off x="1143000" y="1066801"/>
            <a:ext cx="420624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b="1" dirty="0">
                <a:latin typeface="Consolas" panose="020B0609020204030204" pitchFamily="49" charset="0"/>
              </a:rPr>
              <a:t>// #1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for (int i = 0; i &lt; n; ++i)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cout &lt;&lt; i &lt;&lt; endl;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22C58-DAA1-4D4C-852B-F8A58FA8992D}"/>
              </a:ext>
            </a:extLst>
          </p:cNvPr>
          <p:cNvSpPr txBox="1"/>
          <p:nvPr/>
        </p:nvSpPr>
        <p:spPr>
          <a:xfrm>
            <a:off x="1143000" y="5374982"/>
            <a:ext cx="420624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b="1" dirty="0">
                <a:latin typeface="Consolas" panose="020B0609020204030204" pitchFamily="49" charset="0"/>
              </a:rPr>
              <a:t>// #4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int fib(int num)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if (num &lt;= 1) return num;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return fib(num - 2) + fib(num - 1);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8AFFA-AF30-4A17-916D-439E2373BA7F}"/>
              </a:ext>
            </a:extLst>
          </p:cNvPr>
          <p:cNvSpPr txBox="1"/>
          <p:nvPr/>
        </p:nvSpPr>
        <p:spPr>
          <a:xfrm>
            <a:off x="5715000" y="1066801"/>
            <a:ext cx="420624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b="1" dirty="0">
                <a:latin typeface="Consolas" panose="020B0609020204030204" pitchFamily="49" charset="0"/>
              </a:rPr>
              <a:t>// #5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for (int i = 0; i &lt; size; ++i)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cout &lt;&lt; arr[i] &lt;&lt; endl;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for (int i = 0; i &lt; size; ++i)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cout &lt;&lt; arr[i] &lt;&lt; endl;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64E79-BF6E-4440-A099-5F77721B9769}"/>
              </a:ext>
            </a:extLst>
          </p:cNvPr>
          <p:cNvSpPr txBox="1"/>
          <p:nvPr/>
        </p:nvSpPr>
        <p:spPr>
          <a:xfrm>
            <a:off x="5715000" y="3341017"/>
            <a:ext cx="420624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b="1" dirty="0">
                <a:latin typeface="Consolas" panose="020B0609020204030204" pitchFamily="49" charset="0"/>
              </a:rPr>
              <a:t>// #6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for (int i = 0; i &lt; size; ++i)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cout &lt;&lt; a[i] &lt;&lt; endl;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for (int i = 0; i &lt; size; ++i)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for (int j = 0; j &lt; size; ++j)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   cout &lt;&lt; a[i] + a[j] &lt;&lt; endl;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 }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A8A5C0-5BD3-4838-B931-5312D6E6110C}"/>
              </a:ext>
            </a:extLst>
          </p:cNvPr>
          <p:cNvSpPr/>
          <p:nvPr/>
        </p:nvSpPr>
        <p:spPr>
          <a:xfrm>
            <a:off x="1143000" y="2286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Open Sans"/>
              </a:rPr>
              <a:t>What is the Big-O of the following:</a:t>
            </a:r>
            <a:endParaRPr lang="en-US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7A3C4D-A14F-44D6-8F5C-06533CB8E382}"/>
              </a:ext>
            </a:extLst>
          </p:cNvPr>
          <p:cNvSpPr/>
          <p:nvPr/>
        </p:nvSpPr>
        <p:spPr>
          <a:xfrm>
            <a:off x="9290986" y="187425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(n)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AB66C3-8276-47AA-A9F1-B99A442B4730}"/>
              </a:ext>
            </a:extLst>
          </p:cNvPr>
          <p:cNvSpPr/>
          <p:nvPr/>
        </p:nvSpPr>
        <p:spPr>
          <a:xfrm>
            <a:off x="4440586" y="5820973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(2</a:t>
            </a:r>
            <a:r>
              <a:rPr lang="nn-NO" b="1" baseline="30000" dirty="0">
                <a:solidFill>
                  <a:srgbClr val="FF0000"/>
                </a:solidFill>
                <a:latin typeface="Consolas" panose="020B0609020204030204" pitchFamily="49" charset="0"/>
              </a:rPr>
              <a:t>n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B16A70-BDFF-415E-976B-172718927A7C}"/>
              </a:ext>
            </a:extLst>
          </p:cNvPr>
          <p:cNvSpPr/>
          <p:nvPr/>
        </p:nvSpPr>
        <p:spPr>
          <a:xfrm>
            <a:off x="9190287" y="4114151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(n</a:t>
            </a:r>
            <a:r>
              <a:rPr lang="nn-NO" b="1" baseline="30000" dirty="0">
                <a:solidFill>
                  <a:srgbClr val="FF0000"/>
                </a:solidFill>
                <a:latin typeface="Consolas" panose="020B0609020204030204" pitchFamily="49" charset="0"/>
              </a:rPr>
              <a:t>2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CD3C8-6145-43B8-A5FB-C8D6A65A83F8}"/>
              </a:ext>
            </a:extLst>
          </p:cNvPr>
          <p:cNvSpPr/>
          <p:nvPr/>
        </p:nvSpPr>
        <p:spPr>
          <a:xfrm>
            <a:off x="4440586" y="129540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(n)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AD69D1-9177-465B-9B05-863B0F7ACA28}"/>
              </a:ext>
            </a:extLst>
          </p:cNvPr>
          <p:cNvSpPr/>
          <p:nvPr/>
        </p:nvSpPr>
        <p:spPr>
          <a:xfrm>
            <a:off x="3882962" y="4812268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(n log n)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49C6FB-B1D0-4997-B680-71F51A00113E}"/>
              </a:ext>
            </a:extLst>
          </p:cNvPr>
          <p:cNvSpPr/>
          <p:nvPr/>
        </p:nvSpPr>
        <p:spPr>
          <a:xfrm>
            <a:off x="4440586" y="245381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5547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</TotalTime>
  <Words>3889</Words>
  <Application>Microsoft Office PowerPoint</Application>
  <PresentationFormat>Custom</PresentationFormat>
  <Paragraphs>635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Comic Sans MS</vt:lpstr>
      <vt:lpstr>Consolas</vt:lpstr>
      <vt:lpstr>Courier New</vt:lpstr>
      <vt:lpstr>Open Sans</vt:lpstr>
      <vt:lpstr>Tw Cen MT</vt:lpstr>
      <vt:lpstr>Wingdings</vt:lpstr>
      <vt:lpstr>CS 235 Theme</vt:lpstr>
      <vt:lpstr>PowerPoint Presentation</vt:lpstr>
      <vt:lpstr>Attendance Quiz #08</vt:lpstr>
      <vt:lpstr>Tip #09: Default Arguments</vt:lpstr>
      <vt:lpstr>PowerPoint Presentation</vt:lpstr>
      <vt:lpstr>Efficiency of Algorithms</vt:lpstr>
      <vt:lpstr>Big-O Notation</vt:lpstr>
      <vt:lpstr>Big-O Notation</vt:lpstr>
      <vt:lpstr>Big-O Example</vt:lpstr>
      <vt:lpstr>PowerPoint Presentation</vt:lpstr>
      <vt:lpstr>PowerPoint Presentation</vt:lpstr>
      <vt:lpstr>S.N.A.P Lab</vt:lpstr>
      <vt:lpstr>Example SNAP Input/Output</vt:lpstr>
      <vt:lpstr>PowerPoint Presentation</vt:lpstr>
      <vt:lpstr>UML</vt:lpstr>
      <vt:lpstr>SNAP Inheritance</vt:lpstr>
      <vt:lpstr>SNAP Inheritance</vt:lpstr>
      <vt:lpstr>SNAP Inheritance</vt:lpstr>
      <vt:lpstr>PowerPoint Presentation</vt:lpstr>
      <vt:lpstr>Inheritance and Class Hierarchies</vt:lpstr>
      <vt:lpstr>Is-a Versus Has-a Relationships</vt:lpstr>
      <vt:lpstr>Is-a Versus Has-a Relationships</vt:lpstr>
      <vt:lpstr>A Base Class and a Derived Class</vt:lpstr>
      <vt:lpstr>PowerPoint Presentation</vt:lpstr>
      <vt:lpstr>PowerPoint Presentation</vt:lpstr>
      <vt:lpstr>PowerPoint Presentation</vt:lpstr>
      <vt:lpstr>Public, Protected, Private Inheritance</vt:lpstr>
      <vt:lpstr>The No-Parameter Constructor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106</cp:revision>
  <dcterms:created xsi:type="dcterms:W3CDTF">2020-07-19T21:27:39Z</dcterms:created>
  <dcterms:modified xsi:type="dcterms:W3CDTF">2022-02-01T19:02:57Z</dcterms:modified>
</cp:coreProperties>
</file>